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3" r:id="rId6"/>
    <p:sldId id="262"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l-PL"/>
              <a:t>Kliknij, aby edytować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7CB72DCD-BBC8-4A5F-B725-45592601A8AA}" type="datetimeFigureOut">
              <a:rPr lang="pl-PL" smtClean="0"/>
              <a:t>03.02.2021</a:t>
            </a:fld>
            <a:endParaRPr lang="pl-PL"/>
          </a:p>
        </p:txBody>
      </p:sp>
      <p:sp>
        <p:nvSpPr>
          <p:cNvPr id="5" name="Footer Placeholder 4"/>
          <p:cNvSpPr>
            <a:spLocks noGrp="1"/>
          </p:cNvSpPr>
          <p:nvPr>
            <p:ph type="ftr" sz="quarter" idx="11"/>
          </p:nvPr>
        </p:nvSpPr>
        <p:spPr/>
        <p:txBody>
          <a:bodyPr/>
          <a:lstStyle/>
          <a:p>
            <a:endParaRPr lang="pl-PL"/>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01AB7C6-1148-4F87-BB4A-04DB58ABDAEB}" type="slidenum">
              <a:rPr lang="pl-PL" smtClean="0"/>
              <a:t>‹#›</a:t>
            </a:fld>
            <a:endParaRPr lang="pl-PL"/>
          </a:p>
        </p:txBody>
      </p:sp>
    </p:spTree>
    <p:extLst>
      <p:ext uri="{BB962C8B-B14F-4D97-AF65-F5344CB8AC3E}">
        <p14:creationId xmlns:p14="http://schemas.microsoft.com/office/powerpoint/2010/main" val="2971750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l-PL"/>
              <a:t>Kliknij, aby edytować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7CB72DCD-BBC8-4A5F-B725-45592601A8AA}" type="datetimeFigureOut">
              <a:rPr lang="pl-PL" smtClean="0"/>
              <a:t>03.02.2021</a:t>
            </a:fld>
            <a:endParaRPr lang="pl-PL"/>
          </a:p>
        </p:txBody>
      </p:sp>
      <p:sp>
        <p:nvSpPr>
          <p:cNvPr id="5" name="Footer Placeholder 4"/>
          <p:cNvSpPr>
            <a:spLocks noGrp="1"/>
          </p:cNvSpPr>
          <p:nvPr>
            <p:ph type="ftr" sz="quarter" idx="11"/>
          </p:nvPr>
        </p:nvSpPr>
        <p:spPr/>
        <p:txBody>
          <a:bodyPr/>
          <a:lstStyle/>
          <a:p>
            <a:endParaRPr lang="pl-P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01AB7C6-1148-4F87-BB4A-04DB58ABDAEB}" type="slidenum">
              <a:rPr lang="pl-PL" smtClean="0"/>
              <a:t>‹#›</a:t>
            </a:fld>
            <a:endParaRPr lang="pl-PL"/>
          </a:p>
        </p:txBody>
      </p:sp>
    </p:spTree>
    <p:extLst>
      <p:ext uri="{BB962C8B-B14F-4D97-AF65-F5344CB8AC3E}">
        <p14:creationId xmlns:p14="http://schemas.microsoft.com/office/powerpoint/2010/main" val="1078358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a:t>Kliknij, aby edytować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7CB72DCD-BBC8-4A5F-B725-45592601A8AA}" type="datetimeFigureOut">
              <a:rPr lang="pl-PL" smtClean="0"/>
              <a:t>03.02.2021</a:t>
            </a:fld>
            <a:endParaRPr lang="pl-PL"/>
          </a:p>
        </p:txBody>
      </p:sp>
      <p:sp>
        <p:nvSpPr>
          <p:cNvPr id="5" name="Footer Placeholder 4"/>
          <p:cNvSpPr>
            <a:spLocks noGrp="1"/>
          </p:cNvSpPr>
          <p:nvPr>
            <p:ph type="ftr" sz="quarter" idx="11"/>
          </p:nvPr>
        </p:nvSpPr>
        <p:spPr/>
        <p:txBody>
          <a:bodyPr/>
          <a:lstStyle/>
          <a:p>
            <a:endParaRPr lang="pl-PL"/>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01AB7C6-1148-4F87-BB4A-04DB58ABDAEB}" type="slidenum">
              <a:rPr lang="pl-PL" smtClean="0"/>
              <a:t>‹#›</a:t>
            </a:fld>
            <a:endParaRPr lang="pl-PL"/>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66077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l-PL"/>
              <a:t>Kliknij, aby edytować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fld id="{7CB72DCD-BBC8-4A5F-B725-45592601A8AA}" type="datetimeFigureOut">
              <a:rPr lang="pl-PL" smtClean="0"/>
              <a:t>03.02.2021</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01AB7C6-1148-4F87-BB4A-04DB58ABDAEB}" type="slidenum">
              <a:rPr lang="pl-PL" smtClean="0"/>
              <a:t>‹#›</a:t>
            </a:fld>
            <a:endParaRPr lang="pl-PL"/>
          </a:p>
        </p:txBody>
      </p:sp>
    </p:spTree>
    <p:extLst>
      <p:ext uri="{BB962C8B-B14F-4D97-AF65-F5344CB8AC3E}">
        <p14:creationId xmlns:p14="http://schemas.microsoft.com/office/powerpoint/2010/main" val="2638903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fld id="{7CB72DCD-BBC8-4A5F-B725-45592601A8AA}" type="datetimeFigureOut">
              <a:rPr lang="pl-PL" smtClean="0"/>
              <a:t>03.02.2021</a:t>
            </a:fld>
            <a:endParaRPr lang="pl-PL"/>
          </a:p>
        </p:txBody>
      </p:sp>
      <p:sp>
        <p:nvSpPr>
          <p:cNvPr id="6" name="Footer Placeholder 5"/>
          <p:cNvSpPr>
            <a:spLocks noGrp="1"/>
          </p:cNvSpPr>
          <p:nvPr>
            <p:ph type="ftr" sz="quarter" idx="11"/>
          </p:nvPr>
        </p:nvSpPr>
        <p:spPr/>
        <p:txBody>
          <a:bodyPr/>
          <a:lstStyle/>
          <a:p>
            <a:endParaRPr lang="pl-PL"/>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01AB7C6-1148-4F87-BB4A-04DB58ABDAEB}" type="slidenum">
              <a:rPr lang="pl-PL" smtClean="0"/>
              <a:t>‹#›</a:t>
            </a:fld>
            <a:endParaRPr lang="pl-PL"/>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419733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l-PL"/>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fld id="{7CB72DCD-BBC8-4A5F-B725-45592601A8AA}" type="datetimeFigureOut">
              <a:rPr lang="pl-PL" smtClean="0"/>
              <a:t>03.02.2021</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01AB7C6-1148-4F87-BB4A-04DB58ABDAEB}" type="slidenum">
              <a:rPr lang="pl-PL" smtClean="0"/>
              <a:t>‹#›</a:t>
            </a:fld>
            <a:endParaRPr lang="pl-PL"/>
          </a:p>
        </p:txBody>
      </p:sp>
    </p:spTree>
    <p:extLst>
      <p:ext uri="{BB962C8B-B14F-4D97-AF65-F5344CB8AC3E}">
        <p14:creationId xmlns:p14="http://schemas.microsoft.com/office/powerpoint/2010/main" val="21782897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CB72DCD-BBC8-4A5F-B725-45592601A8AA}" type="datetimeFigureOut">
              <a:rPr lang="pl-PL" smtClean="0"/>
              <a:t>03.02.2021</a:t>
            </a:fld>
            <a:endParaRPr lang="pl-PL"/>
          </a:p>
        </p:txBody>
      </p:sp>
      <p:sp>
        <p:nvSpPr>
          <p:cNvPr id="5" name="Footer Placeholder 4"/>
          <p:cNvSpPr>
            <a:spLocks noGrp="1"/>
          </p:cNvSpPr>
          <p:nvPr>
            <p:ph type="ftr" sz="quarter" idx="11"/>
          </p:nvPr>
        </p:nvSpPr>
        <p:spPr/>
        <p:txBody>
          <a:bodyPr/>
          <a:lstStyle/>
          <a:p>
            <a:endParaRPr lang="pl-P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01AB7C6-1148-4F87-BB4A-04DB58ABDAEB}" type="slidenum">
              <a:rPr lang="pl-PL" smtClean="0"/>
              <a:t>‹#›</a:t>
            </a:fld>
            <a:endParaRPr lang="pl-PL"/>
          </a:p>
        </p:txBody>
      </p:sp>
    </p:spTree>
    <p:extLst>
      <p:ext uri="{BB962C8B-B14F-4D97-AF65-F5344CB8AC3E}">
        <p14:creationId xmlns:p14="http://schemas.microsoft.com/office/powerpoint/2010/main" val="33493977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CB72DCD-BBC8-4A5F-B725-45592601A8AA}" type="datetimeFigureOut">
              <a:rPr lang="pl-PL" smtClean="0"/>
              <a:t>03.02.2021</a:t>
            </a:fld>
            <a:endParaRPr lang="pl-PL"/>
          </a:p>
        </p:txBody>
      </p:sp>
      <p:sp>
        <p:nvSpPr>
          <p:cNvPr id="5" name="Footer Placeholder 4"/>
          <p:cNvSpPr>
            <a:spLocks noGrp="1"/>
          </p:cNvSpPr>
          <p:nvPr>
            <p:ph type="ftr" sz="quarter" idx="11"/>
          </p:nvPr>
        </p:nvSpPr>
        <p:spPr/>
        <p:txBody>
          <a:bodyPr/>
          <a:lstStyle/>
          <a:p>
            <a:endParaRPr lang="pl-P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01AB7C6-1148-4F87-BB4A-04DB58ABDAEB}" type="slidenum">
              <a:rPr lang="pl-PL" smtClean="0"/>
              <a:t>‹#›</a:t>
            </a:fld>
            <a:endParaRPr lang="pl-PL"/>
          </a:p>
        </p:txBody>
      </p:sp>
    </p:spTree>
    <p:extLst>
      <p:ext uri="{BB962C8B-B14F-4D97-AF65-F5344CB8AC3E}">
        <p14:creationId xmlns:p14="http://schemas.microsoft.com/office/powerpoint/2010/main" val="3602799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l-PL"/>
              <a:t>Kliknij, aby edytować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CB72DCD-BBC8-4A5F-B725-45592601A8AA}" type="datetimeFigureOut">
              <a:rPr lang="pl-PL" smtClean="0"/>
              <a:t>03.02.2021</a:t>
            </a:fld>
            <a:endParaRPr lang="pl-PL"/>
          </a:p>
        </p:txBody>
      </p:sp>
      <p:sp>
        <p:nvSpPr>
          <p:cNvPr id="5" name="Footer Placeholder 4"/>
          <p:cNvSpPr>
            <a:spLocks noGrp="1"/>
          </p:cNvSpPr>
          <p:nvPr>
            <p:ph type="ftr" sz="quarter" idx="11"/>
          </p:nvPr>
        </p:nvSpPr>
        <p:spPr/>
        <p:txBody>
          <a:bodyPr/>
          <a:lstStyle/>
          <a:p>
            <a:endParaRPr lang="pl-P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01AB7C6-1148-4F87-BB4A-04DB58ABDAEB}" type="slidenum">
              <a:rPr lang="pl-PL" smtClean="0"/>
              <a:t>‹#›</a:t>
            </a:fld>
            <a:endParaRPr lang="pl-PL"/>
          </a:p>
        </p:txBody>
      </p:sp>
    </p:spTree>
    <p:extLst>
      <p:ext uri="{BB962C8B-B14F-4D97-AF65-F5344CB8AC3E}">
        <p14:creationId xmlns:p14="http://schemas.microsoft.com/office/powerpoint/2010/main" val="3577679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7CB72DCD-BBC8-4A5F-B725-45592601A8AA}" type="datetimeFigureOut">
              <a:rPr lang="pl-PL" smtClean="0"/>
              <a:t>03.02.2021</a:t>
            </a:fld>
            <a:endParaRPr lang="pl-PL"/>
          </a:p>
        </p:txBody>
      </p:sp>
      <p:sp>
        <p:nvSpPr>
          <p:cNvPr id="5" name="Footer Placeholder 4"/>
          <p:cNvSpPr>
            <a:spLocks noGrp="1"/>
          </p:cNvSpPr>
          <p:nvPr>
            <p:ph type="ftr" sz="quarter" idx="11"/>
          </p:nvPr>
        </p:nvSpPr>
        <p:spPr/>
        <p:txBody>
          <a:bodyPr/>
          <a:lstStyle/>
          <a:p>
            <a:endParaRPr lang="pl-P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01AB7C6-1148-4F87-BB4A-04DB58ABDAEB}" type="slidenum">
              <a:rPr lang="pl-PL" smtClean="0"/>
              <a:t>‹#›</a:t>
            </a:fld>
            <a:endParaRPr lang="pl-PL"/>
          </a:p>
        </p:txBody>
      </p:sp>
    </p:spTree>
    <p:extLst>
      <p:ext uri="{BB962C8B-B14F-4D97-AF65-F5344CB8AC3E}">
        <p14:creationId xmlns:p14="http://schemas.microsoft.com/office/powerpoint/2010/main" val="1354019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CB72DCD-BBC8-4A5F-B725-45592601A8AA}" type="datetimeFigureOut">
              <a:rPr lang="pl-PL" smtClean="0"/>
              <a:t>03.02.2021</a:t>
            </a:fld>
            <a:endParaRPr lang="pl-PL"/>
          </a:p>
        </p:txBody>
      </p:sp>
      <p:sp>
        <p:nvSpPr>
          <p:cNvPr id="6" name="Footer Placeholder 5"/>
          <p:cNvSpPr>
            <a:spLocks noGrp="1"/>
          </p:cNvSpPr>
          <p:nvPr>
            <p:ph type="ftr" sz="quarter" idx="11"/>
          </p:nvPr>
        </p:nvSpPr>
        <p:spPr/>
        <p:txBody>
          <a:bodyPr/>
          <a:lstStyle/>
          <a:p>
            <a:endParaRPr lang="pl-PL"/>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01AB7C6-1148-4F87-BB4A-04DB58ABDAEB}" type="slidenum">
              <a:rPr lang="pl-PL" smtClean="0"/>
              <a:t>‹#›</a:t>
            </a:fld>
            <a:endParaRPr lang="pl-PL"/>
          </a:p>
        </p:txBody>
      </p:sp>
    </p:spTree>
    <p:extLst>
      <p:ext uri="{BB962C8B-B14F-4D97-AF65-F5344CB8AC3E}">
        <p14:creationId xmlns:p14="http://schemas.microsoft.com/office/powerpoint/2010/main" val="4085126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CB72DCD-BBC8-4A5F-B725-45592601A8AA}" type="datetimeFigureOut">
              <a:rPr lang="pl-PL" smtClean="0"/>
              <a:t>03.02.2021</a:t>
            </a:fld>
            <a:endParaRPr lang="pl-PL"/>
          </a:p>
        </p:txBody>
      </p:sp>
      <p:sp>
        <p:nvSpPr>
          <p:cNvPr id="8" name="Footer Placeholder 7"/>
          <p:cNvSpPr>
            <a:spLocks noGrp="1"/>
          </p:cNvSpPr>
          <p:nvPr>
            <p:ph type="ftr" sz="quarter" idx="11"/>
          </p:nvPr>
        </p:nvSpPr>
        <p:spPr/>
        <p:txBody>
          <a:bodyPr/>
          <a:lstStyle/>
          <a:p>
            <a:endParaRPr lang="pl-P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01AB7C6-1148-4F87-BB4A-04DB58ABDAEB}" type="slidenum">
              <a:rPr lang="pl-PL" smtClean="0"/>
              <a:t>‹#›</a:t>
            </a:fld>
            <a:endParaRPr lang="pl-PL"/>
          </a:p>
        </p:txBody>
      </p:sp>
    </p:spTree>
    <p:extLst>
      <p:ext uri="{BB962C8B-B14F-4D97-AF65-F5344CB8AC3E}">
        <p14:creationId xmlns:p14="http://schemas.microsoft.com/office/powerpoint/2010/main" val="907546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7CB72DCD-BBC8-4A5F-B725-45592601A8AA}" type="datetimeFigureOut">
              <a:rPr lang="pl-PL" smtClean="0"/>
              <a:t>03.02.2021</a:t>
            </a:fld>
            <a:endParaRPr lang="pl-PL"/>
          </a:p>
        </p:txBody>
      </p:sp>
      <p:sp>
        <p:nvSpPr>
          <p:cNvPr id="4" name="Footer Placeholder 3"/>
          <p:cNvSpPr>
            <a:spLocks noGrp="1"/>
          </p:cNvSpPr>
          <p:nvPr>
            <p:ph type="ftr" sz="quarter" idx="11"/>
          </p:nvPr>
        </p:nvSpPr>
        <p:spPr/>
        <p:txBody>
          <a:bodyPr/>
          <a:lstStyle/>
          <a:p>
            <a:endParaRPr lang="pl-PL"/>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01AB7C6-1148-4F87-BB4A-04DB58ABDAEB}" type="slidenum">
              <a:rPr lang="pl-PL" smtClean="0"/>
              <a:t>‹#›</a:t>
            </a:fld>
            <a:endParaRPr lang="pl-PL"/>
          </a:p>
        </p:txBody>
      </p:sp>
    </p:spTree>
    <p:extLst>
      <p:ext uri="{BB962C8B-B14F-4D97-AF65-F5344CB8AC3E}">
        <p14:creationId xmlns:p14="http://schemas.microsoft.com/office/powerpoint/2010/main" val="2781621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72DCD-BBC8-4A5F-B725-45592601A8AA}" type="datetimeFigureOut">
              <a:rPr lang="pl-PL" smtClean="0"/>
              <a:t>03.02.2021</a:t>
            </a:fld>
            <a:endParaRPr lang="pl-PL"/>
          </a:p>
        </p:txBody>
      </p:sp>
      <p:sp>
        <p:nvSpPr>
          <p:cNvPr id="3" name="Footer Placeholder 2"/>
          <p:cNvSpPr>
            <a:spLocks noGrp="1"/>
          </p:cNvSpPr>
          <p:nvPr>
            <p:ph type="ftr" sz="quarter" idx="11"/>
          </p:nvPr>
        </p:nvSpPr>
        <p:spPr/>
        <p:txBody>
          <a:bodyPr/>
          <a:lstStyle/>
          <a:p>
            <a:endParaRPr lang="pl-PL"/>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01AB7C6-1148-4F87-BB4A-04DB58ABDAEB}" type="slidenum">
              <a:rPr lang="pl-PL" smtClean="0"/>
              <a:t>‹#›</a:t>
            </a:fld>
            <a:endParaRPr lang="pl-PL"/>
          </a:p>
        </p:txBody>
      </p:sp>
    </p:spTree>
    <p:extLst>
      <p:ext uri="{BB962C8B-B14F-4D97-AF65-F5344CB8AC3E}">
        <p14:creationId xmlns:p14="http://schemas.microsoft.com/office/powerpoint/2010/main" val="2593633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l-PL"/>
              <a:t>Kliknij, aby edytować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7CB72DCD-BBC8-4A5F-B725-45592601A8AA}" type="datetimeFigureOut">
              <a:rPr lang="pl-PL" smtClean="0"/>
              <a:t>03.02.2021</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01AB7C6-1148-4F87-BB4A-04DB58ABDAEB}" type="slidenum">
              <a:rPr lang="pl-PL" smtClean="0"/>
              <a:t>‹#›</a:t>
            </a:fld>
            <a:endParaRPr lang="pl-PL"/>
          </a:p>
        </p:txBody>
      </p:sp>
    </p:spTree>
    <p:extLst>
      <p:ext uri="{BB962C8B-B14F-4D97-AF65-F5344CB8AC3E}">
        <p14:creationId xmlns:p14="http://schemas.microsoft.com/office/powerpoint/2010/main" val="2767014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7CB72DCD-BBC8-4A5F-B725-45592601A8AA}" type="datetimeFigureOut">
              <a:rPr lang="pl-PL" smtClean="0"/>
              <a:t>03.02.2021</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01AB7C6-1148-4F87-BB4A-04DB58ABDAEB}" type="slidenum">
              <a:rPr lang="pl-PL" smtClean="0"/>
              <a:t>‹#›</a:t>
            </a:fld>
            <a:endParaRPr lang="pl-PL"/>
          </a:p>
        </p:txBody>
      </p:sp>
    </p:spTree>
    <p:extLst>
      <p:ext uri="{BB962C8B-B14F-4D97-AF65-F5344CB8AC3E}">
        <p14:creationId xmlns:p14="http://schemas.microsoft.com/office/powerpoint/2010/main" val="3346674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CB72DCD-BBC8-4A5F-B725-45592601A8AA}" type="datetimeFigureOut">
              <a:rPr lang="pl-PL" smtClean="0"/>
              <a:t>03.02.2021</a:t>
            </a:fld>
            <a:endParaRPr lang="pl-PL"/>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01AB7C6-1148-4F87-BB4A-04DB58ABDAEB}" type="slidenum">
              <a:rPr lang="pl-PL" smtClean="0"/>
              <a:t>‹#›</a:t>
            </a:fld>
            <a:endParaRPr lang="pl-PL"/>
          </a:p>
        </p:txBody>
      </p:sp>
    </p:spTree>
    <p:extLst>
      <p:ext uri="{BB962C8B-B14F-4D97-AF65-F5344CB8AC3E}">
        <p14:creationId xmlns:p14="http://schemas.microsoft.com/office/powerpoint/2010/main" val="25625634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domowyprzedszkolak.pl/" TargetMode="External"/><Relationship Id="rId2" Type="http://schemas.openxmlformats.org/officeDocument/2006/relationships/hyperlink" Target="http://necio.pl/" TargetMode="External"/><Relationship Id="rId1" Type="http://schemas.openxmlformats.org/officeDocument/2006/relationships/slideLayout" Target="../slideLayouts/slideLayout2.xml"/><Relationship Id="rId6" Type="http://schemas.openxmlformats.org/officeDocument/2006/relationships/hyperlink" Target="http://kulturalnyplaczabaw.pl/" TargetMode="External"/><Relationship Id="rId5" Type="http://schemas.openxmlformats.org/officeDocument/2006/relationships/hyperlink" Target="https://akademia-przedszkolaka.com/konskie/kacik-przedszkolaka/ciekawe-strony-gry-i-zabawy/" TargetMode="External"/><Relationship Id="rId4" Type="http://schemas.openxmlformats.org/officeDocument/2006/relationships/hyperlink" Target="https://kiddoland.p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p84.edu.gdansk.pl/pl/art/przedszkolak-bezpieczny-w-sieci.22490.html" TargetMode="External"/><Relationship Id="rId3" Type="http://schemas.openxmlformats.org/officeDocument/2006/relationships/hyperlink" Target="http://www.pp18jz.szkolnastrona.pl/p,432,przedszkolak-bezpieczny-w-sieci" TargetMode="External"/><Relationship Id="rId7" Type="http://schemas.openxmlformats.org/officeDocument/2006/relationships/hyperlink" Target="https://drive.google.com/file/d/15kKRRX0WfzGsjp_LhTjLo4C8vXw0kGDE/view?fbclid=IwAR3nGC7C5TU0Di_hXZD9E0DiepeyyuIT8ONR_EDraYC2v5nXeS_RGbYxCus" TargetMode="External"/><Relationship Id="rId2" Type="http://schemas.openxmlformats.org/officeDocument/2006/relationships/hyperlink" Target="https://szkolapiecnik.pl/cms/43439" TargetMode="External"/><Relationship Id="rId1" Type="http://schemas.openxmlformats.org/officeDocument/2006/relationships/slideLayout" Target="../slideLayouts/slideLayout2.xml"/><Relationship Id="rId6" Type="http://schemas.openxmlformats.org/officeDocument/2006/relationships/hyperlink" Target="http://necio.pl/node/17" TargetMode="External"/><Relationship Id="rId5" Type="http://schemas.openxmlformats.org/officeDocument/2006/relationships/hyperlink" Target="http://www.dzieckowsieci.pl/" TargetMode="External"/><Relationship Id="rId4" Type="http://schemas.openxmlformats.org/officeDocument/2006/relationships/hyperlink" Target="https://www.mac.pl/aktualnosci/dziecko-w-interneci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3C6376C-AC67-4F93-B4FA-E57701035F24}"/>
              </a:ext>
            </a:extLst>
          </p:cNvPr>
          <p:cNvSpPr>
            <a:spLocks noGrp="1"/>
          </p:cNvSpPr>
          <p:nvPr>
            <p:ph type="ctrTitle"/>
          </p:nvPr>
        </p:nvSpPr>
        <p:spPr/>
        <p:txBody>
          <a:bodyPr/>
          <a:lstStyle/>
          <a:p>
            <a:r>
              <a:rPr lang="pl-PL" dirty="0"/>
              <a:t>Przedszkolak bezpieczny </a:t>
            </a:r>
            <a:br>
              <a:rPr lang="pl-PL" dirty="0"/>
            </a:br>
            <a:r>
              <a:rPr lang="pl-PL" dirty="0"/>
              <a:t>w sieci</a:t>
            </a:r>
          </a:p>
        </p:txBody>
      </p:sp>
      <p:sp>
        <p:nvSpPr>
          <p:cNvPr id="3" name="Podtytuł 2">
            <a:extLst>
              <a:ext uri="{FF2B5EF4-FFF2-40B4-BE49-F238E27FC236}">
                <a16:creationId xmlns:a16="http://schemas.microsoft.com/office/drawing/2014/main" id="{3413E3F3-3E23-4853-B6F8-75692B7866D9}"/>
              </a:ext>
            </a:extLst>
          </p:cNvPr>
          <p:cNvSpPr>
            <a:spLocks noGrp="1"/>
          </p:cNvSpPr>
          <p:nvPr>
            <p:ph type="subTitle" idx="1"/>
          </p:nvPr>
        </p:nvSpPr>
        <p:spPr/>
        <p:txBody>
          <a:bodyPr>
            <a:normAutofit fontScale="85000" lnSpcReduction="10000"/>
          </a:bodyPr>
          <a:lstStyle/>
          <a:p>
            <a:r>
              <a:rPr lang="pl-PL" dirty="0"/>
              <a:t>Postęp technologiczno-informacyjny jest swoistym znakiem naszych czasów. Nie ma sposobu, aby nie iść z duchem czasu. Coraz młodsze dzieci korzystają z smartfonów, tabletów czy laptopów. Nasze pociechy mają z nimi styczność każdego dnia. Korzystanie z tych rzeczy może przynieść wiele korzyści dziecku. Jednak niesie za sobą również wiele zagrożeń. </a:t>
            </a:r>
          </a:p>
          <a:p>
            <a:endParaRPr lang="pl-PL" dirty="0"/>
          </a:p>
        </p:txBody>
      </p:sp>
      <p:pic>
        <p:nvPicPr>
          <p:cNvPr id="5" name="Obraz 4">
            <a:extLst>
              <a:ext uri="{FF2B5EF4-FFF2-40B4-BE49-F238E27FC236}">
                <a16:creationId xmlns:a16="http://schemas.microsoft.com/office/drawing/2014/main" id="{941FE187-9B9A-42F7-B41B-C703A1EA6B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9041" y="173241"/>
            <a:ext cx="3038475" cy="3038475"/>
          </a:xfrm>
          <a:prstGeom prst="rect">
            <a:avLst/>
          </a:prstGeom>
        </p:spPr>
      </p:pic>
    </p:spTree>
    <p:extLst>
      <p:ext uri="{BB962C8B-B14F-4D97-AF65-F5344CB8AC3E}">
        <p14:creationId xmlns:p14="http://schemas.microsoft.com/office/powerpoint/2010/main" val="1609513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AA23C60-A4DB-4150-9222-D3F743CD6816}"/>
              </a:ext>
            </a:extLst>
          </p:cNvPr>
          <p:cNvSpPr>
            <a:spLocks noGrp="1"/>
          </p:cNvSpPr>
          <p:nvPr>
            <p:ph type="title"/>
          </p:nvPr>
        </p:nvSpPr>
        <p:spPr/>
        <p:txBody>
          <a:bodyPr>
            <a:normAutofit fontScale="90000"/>
          </a:bodyPr>
          <a:lstStyle/>
          <a:p>
            <a:r>
              <a:rPr lang="pl-PL" dirty="0"/>
              <a:t>OTO KILKA PORAD DLA RODZICÓW DOTYCZĄCYCH BEZPIECZNEGO KORZYSTANIA Z INTERNETU PRZEZ DZIECI:</a:t>
            </a:r>
          </a:p>
        </p:txBody>
      </p:sp>
      <p:sp>
        <p:nvSpPr>
          <p:cNvPr id="3" name="Symbol zastępczy zawartości 2">
            <a:extLst>
              <a:ext uri="{FF2B5EF4-FFF2-40B4-BE49-F238E27FC236}">
                <a16:creationId xmlns:a16="http://schemas.microsoft.com/office/drawing/2014/main" id="{181EAACF-7C4E-4D98-9B83-BFF9589B9C49}"/>
              </a:ext>
            </a:extLst>
          </p:cNvPr>
          <p:cNvSpPr>
            <a:spLocks noGrp="1"/>
          </p:cNvSpPr>
          <p:nvPr>
            <p:ph idx="1"/>
          </p:nvPr>
        </p:nvSpPr>
        <p:spPr/>
        <p:txBody>
          <a:bodyPr>
            <a:normAutofit fontScale="62500" lnSpcReduction="20000"/>
          </a:bodyPr>
          <a:lstStyle/>
          <a:p>
            <a:pPr marL="544068" lvl="1" indent="-342900">
              <a:buAutoNum type="arabicPeriod"/>
            </a:pPr>
            <a:r>
              <a:rPr lang="pl-PL" dirty="0"/>
              <a:t>Odkrywaj </a:t>
            </a:r>
            <a:r>
              <a:rPr lang="pl-PL" dirty="0" err="1"/>
              <a:t>internet</a:t>
            </a:r>
            <a:r>
              <a:rPr lang="pl-PL" dirty="0"/>
              <a:t> z dzieckiem – bądź pierwszą osobą, która zapozna dziecko z </a:t>
            </a:r>
            <a:r>
              <a:rPr lang="pl-PL" dirty="0" err="1"/>
              <a:t>internetem</a:t>
            </a:r>
            <a:r>
              <a:rPr lang="pl-PL" dirty="0"/>
              <a:t>. Poszukajcie ciekawych storn, zaproponuj listę przyjaznych witryn, gdzie dziecko znajdzie treści interesujące je a zarazem bezpieczne.</a:t>
            </a:r>
          </a:p>
          <a:p>
            <a:pPr marL="544068" lvl="1" indent="-342900">
              <a:buAutoNum type="arabicPeriod"/>
            </a:pPr>
            <a:endParaRPr lang="pl-PL" dirty="0"/>
          </a:p>
          <a:p>
            <a:pPr marL="544068" lvl="1" indent="-342900">
              <a:buAutoNum type="arabicPeriod"/>
            </a:pPr>
            <a:r>
              <a:rPr lang="pl-PL" dirty="0"/>
              <a:t>Ustal z dzieckiem zasady korzystania z </a:t>
            </a:r>
            <a:r>
              <a:rPr lang="pl-PL" dirty="0" err="1"/>
              <a:t>internetu</a:t>
            </a:r>
            <a:r>
              <a:rPr lang="pl-PL" dirty="0"/>
              <a:t> w zależności od jego wieku, takie jak maksymalny czas jaki może poświęcić na przeglądanie stron, granie czy oglądanie bajek, jak również sposoby reagowania na niebezpieczne sytuacje. Zaleca się aby czas ten nie był dłuższy niż 2 godziny dziennie.</a:t>
            </a:r>
          </a:p>
          <a:p>
            <a:pPr marL="544068" lvl="1" indent="-342900">
              <a:buAutoNum type="arabicPeriod"/>
            </a:pPr>
            <a:endParaRPr lang="pl-PL" dirty="0"/>
          </a:p>
          <a:p>
            <a:pPr marL="544068" lvl="1" indent="-342900">
              <a:buAutoNum type="arabicPeriod"/>
            </a:pPr>
            <a:r>
              <a:rPr lang="pl-PL" dirty="0"/>
              <a:t>Wyjaśnij dziecku zasadę ograniczonego zaufania do osób i treści znalezionych w sieci, wyjaśnij na czym polega ochrona swojej prywatności w </a:t>
            </a:r>
            <a:r>
              <a:rPr lang="pl-PL" dirty="0" err="1"/>
              <a:t>internecie</a:t>
            </a:r>
            <a:r>
              <a:rPr lang="pl-PL" dirty="0"/>
              <a:t>.</a:t>
            </a:r>
          </a:p>
          <a:p>
            <a:pPr marL="544068" lvl="1" indent="-342900">
              <a:buAutoNum type="arabicPeriod"/>
            </a:pPr>
            <a:endParaRPr lang="pl-PL" dirty="0"/>
          </a:p>
          <a:p>
            <a:pPr marL="544068" lvl="1" indent="-342900">
              <a:buAutoNum type="arabicPeriod"/>
            </a:pPr>
            <a:r>
              <a:rPr lang="pl-PL" dirty="0"/>
              <a:t>Zwracaj uwagę, aby oglądane treści, gry w które chętnie gra były dostosowane do wieku odbiorcy.</a:t>
            </a:r>
          </a:p>
          <a:p>
            <a:pPr marL="544068" lvl="1" indent="-342900">
              <a:buAutoNum type="arabicPeriod"/>
            </a:pPr>
            <a:endParaRPr lang="pl-PL" dirty="0"/>
          </a:p>
          <a:p>
            <a:pPr marL="544068" lvl="1" indent="-342900">
              <a:buAutoNum type="arabicPeriod"/>
            </a:pPr>
            <a:r>
              <a:rPr lang="pl-PL" dirty="0"/>
              <a:t>Należy umówić się z dzieckiem, ze za każdym razem kiedy trafi na nieodpowiednie treści lub cokolwiek innego je w sieci zaniepokoi, natychmiast nas o tym poinformuje. Kiedy dziecko zgłasza kontakt z nieodpowiednimi treściami, warto rozpoznać, co się wydarzyło, pochwalić je za poinformowanie o takim zdarzeniu. Jeżeli dziecko jest zaniepokojone, trzeba wytłumaczyć mu sytuację, zastanowić się, jak zmniejszyć prawdopodobieństwo podobnych okoliczności w przyszłości.</a:t>
            </a:r>
          </a:p>
          <a:p>
            <a:pPr marL="544068" lvl="1" indent="-342900">
              <a:buAutoNum type="arabicPeriod"/>
            </a:pPr>
            <a:endParaRPr lang="pl-PL" dirty="0"/>
          </a:p>
          <a:p>
            <a:pPr marL="544068" lvl="1" indent="-342900">
              <a:buAutoNum type="arabicPeriod"/>
            </a:pPr>
            <a:r>
              <a:rPr lang="pl-PL" dirty="0"/>
              <a:t>Dzieci nie powinny publikować samodzielnie w sieci treści, szczególnie prywatnych informacji, filmów, zdjęć. Taki zakaz powinien być połączony ze zwróceniem dziecku uwagi na zagrożenia związane z publikacją wizerunku i prywatnych informacji.</a:t>
            </a:r>
          </a:p>
          <a:p>
            <a:pPr marL="544068" lvl="1" indent="-342900">
              <a:buAutoNum type="arabicPeriod"/>
            </a:pPr>
            <a:endParaRPr lang="pl-PL" dirty="0"/>
          </a:p>
          <a:p>
            <a:pPr marL="201168" lvl="1" indent="0">
              <a:buNone/>
            </a:pPr>
            <a:endParaRPr lang="pl-PL" dirty="0"/>
          </a:p>
        </p:txBody>
      </p:sp>
    </p:spTree>
    <p:extLst>
      <p:ext uri="{BB962C8B-B14F-4D97-AF65-F5344CB8AC3E}">
        <p14:creationId xmlns:p14="http://schemas.microsoft.com/office/powerpoint/2010/main" val="989516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6F9E464-4094-48D8-BA30-61D8C91CBC3D}"/>
              </a:ext>
            </a:extLst>
          </p:cNvPr>
          <p:cNvSpPr>
            <a:spLocks noGrp="1"/>
          </p:cNvSpPr>
          <p:nvPr>
            <p:ph type="title"/>
          </p:nvPr>
        </p:nvSpPr>
        <p:spPr/>
        <p:txBody>
          <a:bodyPr/>
          <a:lstStyle/>
          <a:p>
            <a:r>
              <a:rPr lang="pl-PL" dirty="0"/>
              <a:t>Cyberprzemoc.</a:t>
            </a:r>
          </a:p>
        </p:txBody>
      </p:sp>
      <p:sp>
        <p:nvSpPr>
          <p:cNvPr id="3" name="Symbol zastępczy zawartości 2">
            <a:extLst>
              <a:ext uri="{FF2B5EF4-FFF2-40B4-BE49-F238E27FC236}">
                <a16:creationId xmlns:a16="http://schemas.microsoft.com/office/drawing/2014/main" id="{B3D15CA3-6666-4513-B11F-9045564B92D9}"/>
              </a:ext>
            </a:extLst>
          </p:cNvPr>
          <p:cNvSpPr>
            <a:spLocks noGrp="1"/>
          </p:cNvSpPr>
          <p:nvPr>
            <p:ph idx="1"/>
          </p:nvPr>
        </p:nvSpPr>
        <p:spPr/>
        <p:txBody>
          <a:bodyPr>
            <a:normAutofit fontScale="92500" lnSpcReduction="10000"/>
          </a:bodyPr>
          <a:lstStyle/>
          <a:p>
            <a:r>
              <a:rPr lang="pl-PL" dirty="0">
                <a:solidFill>
                  <a:srgbClr val="000000"/>
                </a:solidFill>
                <a:effectLst/>
                <a:latin typeface="arial" panose="020B0604020202020204" pitchFamily="34" charset="0"/>
              </a:rPr>
              <a:t>Cyberprzemoc, czyli agresja elektroniczna to inaczej przemoc z użyciem mediów elektronicznych – przede wszystkim Internetu lub telefonów komórkowych.</a:t>
            </a:r>
            <a:br>
              <a:rPr lang="pl-PL" dirty="0">
                <a:effectLst/>
              </a:rPr>
            </a:br>
            <a:endParaRPr lang="pl-PL" dirty="0">
              <a:effectLst/>
            </a:endParaRPr>
          </a:p>
          <a:p>
            <a:r>
              <a:rPr lang="pl-PL" dirty="0">
                <a:solidFill>
                  <a:srgbClr val="000000"/>
                </a:solidFill>
                <a:effectLst/>
                <a:latin typeface="arial" panose="020B0604020202020204" pitchFamily="34" charset="0"/>
              </a:rPr>
              <a:t>Podstawowe formy zjawiska to:</a:t>
            </a:r>
            <a:br>
              <a:rPr lang="pl-PL" dirty="0">
                <a:effectLst/>
              </a:rPr>
            </a:br>
            <a:r>
              <a:rPr lang="pl-PL" dirty="0">
                <a:solidFill>
                  <a:srgbClr val="000000"/>
                </a:solidFill>
                <a:effectLst/>
                <a:latin typeface="arial" panose="020B0604020202020204" pitchFamily="34" charset="0"/>
              </a:rPr>
              <a:t>– przemoc werbalna w sieci – wulgarne wyzywanie, poniżanie, ośmieszanie, straszenie, nękanie, szantaż,</a:t>
            </a:r>
          </a:p>
          <a:p>
            <a:pPr marL="0" indent="0">
              <a:buNone/>
            </a:pPr>
            <a:r>
              <a:rPr lang="pl-PL" dirty="0">
                <a:effectLst/>
              </a:rPr>
              <a:t> </a:t>
            </a:r>
            <a:br>
              <a:rPr lang="pl-PL" dirty="0">
                <a:effectLst/>
              </a:rPr>
            </a:br>
            <a:r>
              <a:rPr lang="pl-PL" dirty="0">
                <a:effectLst/>
              </a:rPr>
              <a:t>      </a:t>
            </a:r>
            <a:r>
              <a:rPr lang="pl-PL" dirty="0">
                <a:solidFill>
                  <a:srgbClr val="000000"/>
                </a:solidFill>
                <a:effectLst/>
                <a:latin typeface="arial" panose="020B0604020202020204" pitchFamily="34" charset="0"/>
              </a:rPr>
              <a:t>– rejestrowanie filmów i zdjęć wbrew woli danej osoby,</a:t>
            </a:r>
          </a:p>
          <a:p>
            <a:pPr marL="0" indent="0">
              <a:buNone/>
            </a:pPr>
            <a:br>
              <a:rPr lang="pl-PL" dirty="0">
                <a:effectLst/>
              </a:rPr>
            </a:br>
            <a:r>
              <a:rPr lang="pl-PL" dirty="0">
                <a:effectLst/>
              </a:rPr>
              <a:t>      </a:t>
            </a:r>
            <a:r>
              <a:rPr lang="pl-PL" dirty="0">
                <a:solidFill>
                  <a:srgbClr val="000000"/>
                </a:solidFill>
                <a:effectLst/>
                <a:latin typeface="arial" panose="020B0604020202020204" pitchFamily="34" charset="0"/>
              </a:rPr>
              <a:t>– publikowanie lub rozsyłanie ośmieszających, kompromitujących informacji, zdjęć, filmów </a:t>
            </a:r>
            <a:r>
              <a:rPr lang="pl-PL" dirty="0">
                <a:solidFill>
                  <a:srgbClr val="000000"/>
                </a:solidFill>
                <a:latin typeface="arial" panose="020B0604020202020204" pitchFamily="34" charset="0"/>
              </a:rPr>
              <a:t>przy wykorzystaniu </a:t>
            </a:r>
            <a:r>
              <a:rPr lang="pl-PL" dirty="0" err="1">
                <a:solidFill>
                  <a:srgbClr val="000000"/>
                </a:solidFill>
                <a:latin typeface="arial" panose="020B0604020202020204" pitchFamily="34" charset="0"/>
              </a:rPr>
              <a:t>internetu</a:t>
            </a:r>
            <a:r>
              <a:rPr lang="pl-PL" dirty="0">
                <a:solidFill>
                  <a:srgbClr val="000000"/>
                </a:solidFill>
                <a:effectLst/>
                <a:latin typeface="arial" panose="020B0604020202020204" pitchFamily="34" charset="0"/>
              </a:rPr>
              <a:t>,</a:t>
            </a:r>
          </a:p>
          <a:p>
            <a:pPr marL="0" indent="0">
              <a:buNone/>
            </a:pPr>
            <a:br>
              <a:rPr lang="pl-PL" dirty="0">
                <a:effectLst/>
              </a:rPr>
            </a:br>
            <a:r>
              <a:rPr lang="pl-PL" dirty="0">
                <a:effectLst/>
              </a:rPr>
              <a:t>       </a:t>
            </a:r>
            <a:r>
              <a:rPr lang="pl-PL" dirty="0">
                <a:solidFill>
                  <a:srgbClr val="000000"/>
                </a:solidFill>
                <a:effectLst/>
                <a:latin typeface="arial" panose="020B0604020202020204" pitchFamily="34" charset="0"/>
              </a:rPr>
              <a:t>– podszywanie się w sieci pod kogoś wbrew jego woli i wiedzy o tym.</a:t>
            </a:r>
            <a:endParaRPr lang="pl-PL" dirty="0">
              <a:effectLst/>
            </a:endParaRPr>
          </a:p>
          <a:p>
            <a:endParaRPr lang="pl-PL" dirty="0"/>
          </a:p>
        </p:txBody>
      </p:sp>
    </p:spTree>
    <p:extLst>
      <p:ext uri="{BB962C8B-B14F-4D97-AF65-F5344CB8AC3E}">
        <p14:creationId xmlns:p14="http://schemas.microsoft.com/office/powerpoint/2010/main" val="2718572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359EC3B-DF75-4106-A279-F1D061B38235}"/>
              </a:ext>
            </a:extLst>
          </p:cNvPr>
          <p:cNvSpPr>
            <a:spLocks noGrp="1"/>
          </p:cNvSpPr>
          <p:nvPr>
            <p:ph type="title"/>
          </p:nvPr>
        </p:nvSpPr>
        <p:spPr/>
        <p:txBody>
          <a:bodyPr>
            <a:normAutofit fontScale="90000"/>
          </a:bodyPr>
          <a:lstStyle/>
          <a:p>
            <a:r>
              <a:rPr lang="pl-PL" dirty="0"/>
              <a:t>Rozmawiaj z dzieckiem o tym, co ciekawego znalazło, zobaczyło w </a:t>
            </a:r>
            <a:r>
              <a:rPr lang="pl-PL" dirty="0" err="1"/>
              <a:t>internecie</a:t>
            </a:r>
            <a:r>
              <a:rPr lang="pl-PL" dirty="0"/>
              <a:t>.</a:t>
            </a:r>
          </a:p>
        </p:txBody>
      </p:sp>
      <p:sp>
        <p:nvSpPr>
          <p:cNvPr id="3" name="Symbol zastępczy zawartości 2">
            <a:extLst>
              <a:ext uri="{FF2B5EF4-FFF2-40B4-BE49-F238E27FC236}">
                <a16:creationId xmlns:a16="http://schemas.microsoft.com/office/drawing/2014/main" id="{5CFC838D-E476-4690-93DE-64B2CA92FA36}"/>
              </a:ext>
            </a:extLst>
          </p:cNvPr>
          <p:cNvSpPr>
            <a:spLocks noGrp="1"/>
          </p:cNvSpPr>
          <p:nvPr>
            <p:ph idx="1"/>
          </p:nvPr>
        </p:nvSpPr>
        <p:spPr/>
        <p:txBody>
          <a:bodyPr>
            <a:normAutofit fontScale="85000" lnSpcReduction="20000"/>
          </a:bodyPr>
          <a:lstStyle/>
          <a:p>
            <a:r>
              <a:rPr lang="pl-PL" dirty="0"/>
              <a:t>Dobry kontakt z dzieckiem, czas na rozmowę i zainteresowanie jego doświadczeniami są niezwykle ważne dla jego rozwoju. Zapewniają mu poczucie bezpieczeństwa. Jeżeli w świecie dziecka pojawiają się urządzenia elektroniczne i Internet, to ważne, żeby również one były tematem rozmów z nim. Dzięki temu będziemy na bieżąco z doświadczeniami dziecka. Rozmowa o doświadczeniach online będzie pomocna w zauważeniu niepokojących zdarzeń – również tych związanych z kontaktem z niebezpiecznymi treściami.</a:t>
            </a:r>
          </a:p>
          <a:p>
            <a:r>
              <a:rPr lang="pl-PL" dirty="0"/>
              <a:t>Przypominaj dziecku o zasadach dobrego wychowania. W Internecie, podobnie jak we wszystkich dziedzinach naszego życia obowiązują takie reguły: powinno się być miłym, używać odpowiedniego słownictwa, itp. Zapoznaj dziecko z netykietą – zasadami dobrego zachowania w Internecie</a:t>
            </a:r>
          </a:p>
          <a:p>
            <a:r>
              <a:rPr lang="pl-PL" dirty="0"/>
              <a:t>Bądź wyrozumiały dla swojego dziecka. Zdarza się, że najmłodsi przypadkowo znajdują się na stronach adresowanych do dorosłych. Bywa, że w obawie przed karą boją się do tego przyznać. Dziecko może trafić na stronę zawierającą przemoc lub elementy pornografii niechcący. Jeśli wam ufa, wie że nie posądzicie je o to, że nie znalazło się tam przypadkiem, powie wam o tym. Ważne jest, żeby dziecko Ci ufało i mówiło o tego typu sytuacjach; by wiedziało, że zawsze, kiedy poczuje się niezręcznie, coś je zawstydzi lub przestraszy, może się do Ciebie zwrócić.</a:t>
            </a:r>
          </a:p>
          <a:p>
            <a:endParaRPr lang="pl-PL" dirty="0"/>
          </a:p>
          <a:p>
            <a:pPr marL="0" indent="0">
              <a:buNone/>
            </a:pPr>
            <a:endParaRPr lang="pl-PL" dirty="0"/>
          </a:p>
        </p:txBody>
      </p:sp>
    </p:spTree>
    <p:extLst>
      <p:ext uri="{BB962C8B-B14F-4D97-AF65-F5344CB8AC3E}">
        <p14:creationId xmlns:p14="http://schemas.microsoft.com/office/powerpoint/2010/main" val="1387776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2BB807-A5D2-473D-9347-CD3CCB182E2B}"/>
              </a:ext>
            </a:extLst>
          </p:cNvPr>
          <p:cNvSpPr>
            <a:spLocks noGrp="1"/>
          </p:cNvSpPr>
          <p:nvPr>
            <p:ph type="title"/>
          </p:nvPr>
        </p:nvSpPr>
        <p:spPr/>
        <p:txBody>
          <a:bodyPr>
            <a:normAutofit/>
          </a:bodyPr>
          <a:lstStyle/>
          <a:p>
            <a:r>
              <a:rPr lang="pl-PL" sz="2600" dirty="0"/>
              <a:t>Jak nadzorować kontakt małego dziecka z urządzeniami elektronicznymi tak, aby nie pozwolić uzależnić się od tabletu czy </a:t>
            </a:r>
            <a:r>
              <a:rPr lang="pl-PL" sz="2600" dirty="0" err="1"/>
              <a:t>smartfona</a:t>
            </a:r>
            <a:r>
              <a:rPr lang="pl-PL" sz="2600" dirty="0"/>
              <a:t>:</a:t>
            </a:r>
          </a:p>
        </p:txBody>
      </p:sp>
      <p:sp>
        <p:nvSpPr>
          <p:cNvPr id="3" name="Symbol zastępczy zawartości 2">
            <a:extLst>
              <a:ext uri="{FF2B5EF4-FFF2-40B4-BE49-F238E27FC236}">
                <a16:creationId xmlns:a16="http://schemas.microsoft.com/office/drawing/2014/main" id="{528D76A5-894B-4D93-BFF6-241616408BD4}"/>
              </a:ext>
            </a:extLst>
          </p:cNvPr>
          <p:cNvSpPr>
            <a:spLocks noGrp="1"/>
          </p:cNvSpPr>
          <p:nvPr>
            <p:ph idx="1"/>
          </p:nvPr>
        </p:nvSpPr>
        <p:spPr/>
        <p:txBody>
          <a:bodyPr>
            <a:normAutofit fontScale="92500" lnSpcReduction="10000"/>
          </a:bodyPr>
          <a:lstStyle/>
          <a:p>
            <a:r>
              <a:rPr lang="pl-PL" dirty="0"/>
              <a:t>Pamiętajmy o tym, ż dzieci naśladują rodziców- kiedy jesteśmy z dziećmi, bądźmy z nimi. Odłóżmy telefon, wyciszmy dźwięk. Skupmy się na tym, co się dzieje wokół.</a:t>
            </a:r>
          </a:p>
          <a:p>
            <a:r>
              <a:rPr lang="pl-PL" dirty="0"/>
              <a:t>Smartfon nie może służyć jako opiekunka do dziecka, kiedy my chcemy spokojnie zjeść posiłek w restauracji lub w supermarkecie, czy też spokojnie zrobić zakupy – to najprostsza droga do uzależnienia.</a:t>
            </a:r>
          </a:p>
          <a:p>
            <a:r>
              <a:rPr lang="pl-PL" dirty="0"/>
              <a:t>Małe dziecko nie potrzebuje swojego własnego </a:t>
            </a:r>
            <a:r>
              <a:rPr lang="pl-PL" dirty="0" err="1"/>
              <a:t>smartfona</a:t>
            </a:r>
            <a:r>
              <a:rPr lang="pl-PL" dirty="0"/>
              <a:t> czy tabletu!</a:t>
            </a:r>
          </a:p>
          <a:p>
            <a:r>
              <a:rPr lang="pl-PL" dirty="0"/>
              <a:t>Zaplanuj dzień: sen, przedszkole, zajęcia dodatkowe, spacer, prace plastyczne, hobby, pomoc w pracach domowych, zabawa – angażuj dziecko w czynności wykonywane na co dzień. Dopiero później – czas na komputerze.</a:t>
            </a:r>
          </a:p>
          <a:p>
            <a:r>
              <a:rPr lang="pl-PL" dirty="0"/>
              <a:t>Zawsze bądź przy dziecku, kiedy korzysta z urządzeń elektronicznych. Miej „na oku” co robi, co ogląda, jakie strony otwiera.</a:t>
            </a:r>
          </a:p>
          <a:p>
            <a:r>
              <a:rPr lang="pl-PL" dirty="0"/>
              <a:t>Nie ulegaj modom, podejmuj własne decyzje.</a:t>
            </a:r>
          </a:p>
          <a:p>
            <a:pPr marL="0" indent="0">
              <a:buNone/>
            </a:pPr>
            <a:endParaRPr lang="pl-PL" dirty="0"/>
          </a:p>
        </p:txBody>
      </p:sp>
    </p:spTree>
    <p:extLst>
      <p:ext uri="{BB962C8B-B14F-4D97-AF65-F5344CB8AC3E}">
        <p14:creationId xmlns:p14="http://schemas.microsoft.com/office/powerpoint/2010/main" val="3268548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46EFD79-F81C-4FBA-A591-D334B0F99376}"/>
              </a:ext>
            </a:extLst>
          </p:cNvPr>
          <p:cNvSpPr>
            <a:spLocks noGrp="1"/>
          </p:cNvSpPr>
          <p:nvPr>
            <p:ph type="title"/>
          </p:nvPr>
        </p:nvSpPr>
        <p:spPr/>
        <p:txBody>
          <a:bodyPr/>
          <a:lstStyle/>
          <a:p>
            <a:r>
              <a:rPr lang="pl-PL" dirty="0"/>
              <a:t>Strony dedykowane dzieciom:</a:t>
            </a:r>
          </a:p>
        </p:txBody>
      </p:sp>
      <p:sp>
        <p:nvSpPr>
          <p:cNvPr id="3" name="Symbol zastępczy zawartości 2">
            <a:extLst>
              <a:ext uri="{FF2B5EF4-FFF2-40B4-BE49-F238E27FC236}">
                <a16:creationId xmlns:a16="http://schemas.microsoft.com/office/drawing/2014/main" id="{116AE9B6-25B5-490B-8001-976A09C929CE}"/>
              </a:ext>
            </a:extLst>
          </p:cNvPr>
          <p:cNvSpPr>
            <a:spLocks noGrp="1"/>
          </p:cNvSpPr>
          <p:nvPr>
            <p:ph idx="1"/>
          </p:nvPr>
        </p:nvSpPr>
        <p:spPr/>
        <p:txBody>
          <a:bodyPr/>
          <a:lstStyle/>
          <a:p>
            <a:r>
              <a:rPr lang="pl-PL" dirty="0">
                <a:hlinkClick r:id="rId2"/>
              </a:rPr>
              <a:t>http://necio.pl/</a:t>
            </a:r>
            <a:endParaRPr lang="pl-PL" dirty="0"/>
          </a:p>
          <a:p>
            <a:r>
              <a:rPr lang="pl-PL" dirty="0">
                <a:hlinkClick r:id="rId3"/>
              </a:rPr>
              <a:t>https://www.domowyprzedszkolak.pl/</a:t>
            </a:r>
            <a:endParaRPr lang="pl-PL" dirty="0"/>
          </a:p>
          <a:p>
            <a:r>
              <a:rPr lang="pl-PL" dirty="0">
                <a:hlinkClick r:id="rId4"/>
              </a:rPr>
              <a:t>https://kiddoland.pl/</a:t>
            </a:r>
            <a:endParaRPr lang="pl-PL" dirty="0"/>
          </a:p>
          <a:p>
            <a:r>
              <a:rPr lang="pl-PL" dirty="0">
                <a:hlinkClick r:id="rId5"/>
              </a:rPr>
              <a:t>https://akademia-przedszkolaka.com/konskie/kacik-przedszkolaka/ciekawe-strony-gry-i-zabawy/</a:t>
            </a:r>
            <a:endParaRPr lang="pl-PL" dirty="0"/>
          </a:p>
          <a:p>
            <a:r>
              <a:rPr lang="pl-PL" dirty="0">
                <a:hlinkClick r:id="rId6"/>
              </a:rPr>
              <a:t>http://kulturalnyplaczabaw.pl/</a:t>
            </a:r>
            <a:r>
              <a:rPr lang="pl-PL" dirty="0"/>
              <a:t> </a:t>
            </a:r>
          </a:p>
          <a:p>
            <a:endParaRPr lang="pl-PL" dirty="0"/>
          </a:p>
        </p:txBody>
      </p:sp>
    </p:spTree>
    <p:extLst>
      <p:ext uri="{BB962C8B-B14F-4D97-AF65-F5344CB8AC3E}">
        <p14:creationId xmlns:p14="http://schemas.microsoft.com/office/powerpoint/2010/main" val="1362182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EFA3EE1-ECF3-4177-B611-8D3EED92952E}"/>
              </a:ext>
            </a:extLst>
          </p:cNvPr>
          <p:cNvSpPr>
            <a:spLocks noGrp="1"/>
          </p:cNvSpPr>
          <p:nvPr>
            <p:ph type="title"/>
          </p:nvPr>
        </p:nvSpPr>
        <p:spPr/>
        <p:txBody>
          <a:bodyPr/>
          <a:lstStyle/>
          <a:p>
            <a:r>
              <a:rPr lang="pl-PL" dirty="0"/>
              <a:t>Bibliografia:</a:t>
            </a:r>
          </a:p>
        </p:txBody>
      </p:sp>
      <p:sp>
        <p:nvSpPr>
          <p:cNvPr id="3" name="Symbol zastępczy zawartości 2">
            <a:extLst>
              <a:ext uri="{FF2B5EF4-FFF2-40B4-BE49-F238E27FC236}">
                <a16:creationId xmlns:a16="http://schemas.microsoft.com/office/drawing/2014/main" id="{10F57FE1-9343-4F81-BAC6-3E5D6D616FA5}"/>
              </a:ext>
            </a:extLst>
          </p:cNvPr>
          <p:cNvSpPr>
            <a:spLocks noGrp="1"/>
          </p:cNvSpPr>
          <p:nvPr>
            <p:ph idx="1"/>
          </p:nvPr>
        </p:nvSpPr>
        <p:spPr/>
        <p:txBody>
          <a:bodyPr>
            <a:normAutofit/>
          </a:bodyPr>
          <a:lstStyle/>
          <a:p>
            <a:r>
              <a:rPr lang="pl-PL" dirty="0">
                <a:hlinkClick r:id="rId2"/>
              </a:rPr>
              <a:t>https://szkolapiecnik.pl/cms/43439</a:t>
            </a:r>
            <a:endParaRPr lang="pl-PL" dirty="0"/>
          </a:p>
          <a:p>
            <a:r>
              <a:rPr lang="pl-PL" dirty="0">
                <a:hlinkClick r:id="rId3"/>
              </a:rPr>
              <a:t>http://www.pp18jz.szkolnastrona.pl/p,432,przedszkolak-bezpieczny-w-sieci</a:t>
            </a:r>
            <a:endParaRPr lang="pl-PL" dirty="0"/>
          </a:p>
          <a:p>
            <a:r>
              <a:rPr lang="pl-PL" dirty="0">
                <a:hlinkClick r:id="rId4"/>
              </a:rPr>
              <a:t>https://www.mac.pl/aktualnosci/dziecko-w-internecie</a:t>
            </a:r>
            <a:endParaRPr lang="pl-PL" dirty="0"/>
          </a:p>
          <a:p>
            <a:r>
              <a:rPr lang="pl-PL" dirty="0">
                <a:hlinkClick r:id="rId5"/>
              </a:rPr>
              <a:t>http://www.dzieckowsieci.pl/</a:t>
            </a:r>
            <a:endParaRPr lang="pl-PL" dirty="0"/>
          </a:p>
          <a:p>
            <a:r>
              <a:rPr lang="pl-PL" dirty="0">
                <a:hlinkClick r:id="rId6"/>
              </a:rPr>
              <a:t>http://necio.pl/node/17</a:t>
            </a:r>
            <a:r>
              <a:rPr lang="pl-PL" dirty="0"/>
              <a:t> </a:t>
            </a:r>
          </a:p>
          <a:p>
            <a:r>
              <a:rPr lang="pl-PL" dirty="0">
                <a:hlinkClick r:id="rId7"/>
              </a:rPr>
              <a:t>https://drive.google.com/file/d/15kKRRX0WfzGsjp_LhTjLo4C8vXw0kGDE/view?fbclid=IwAR3nGC7C5TU0Di_hXZD9E0DiepeyyuIT8ONR_EDraYC2v5nXeS_RGbYxCus</a:t>
            </a:r>
            <a:r>
              <a:rPr lang="pl-PL" dirty="0"/>
              <a:t> </a:t>
            </a:r>
          </a:p>
          <a:p>
            <a:r>
              <a:rPr lang="pl-PL" dirty="0">
                <a:hlinkClick r:id="rId8"/>
              </a:rPr>
              <a:t>https://p84.edu.gdansk.pl/pl/art/przedszkolak-bezpieczny-w-sieci.22490.html</a:t>
            </a:r>
            <a:endParaRPr lang="pl-PL" dirty="0"/>
          </a:p>
          <a:p>
            <a:pPr marL="0" indent="0">
              <a:buNone/>
            </a:pPr>
            <a:endParaRPr lang="pl-PL" dirty="0"/>
          </a:p>
        </p:txBody>
      </p:sp>
    </p:spTree>
    <p:extLst>
      <p:ext uri="{BB962C8B-B14F-4D97-AF65-F5344CB8AC3E}">
        <p14:creationId xmlns:p14="http://schemas.microsoft.com/office/powerpoint/2010/main" val="1200395596"/>
      </p:ext>
    </p:extLst>
  </p:cSld>
  <p:clrMapOvr>
    <a:masterClrMapping/>
  </p:clrMapOvr>
</p:sld>
</file>

<file path=ppt/theme/theme1.xml><?xml version="1.0" encoding="utf-8"?>
<a:theme xmlns:a="http://schemas.openxmlformats.org/drawingml/2006/main" name="Smuga">
  <a:themeElements>
    <a:clrScheme name="Smug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mug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mug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167</TotalTime>
  <Words>955</Words>
  <Application>Microsoft Office PowerPoint</Application>
  <PresentationFormat>Panoramiczny</PresentationFormat>
  <Paragraphs>45</Paragraphs>
  <Slides>7</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7</vt:i4>
      </vt:variant>
    </vt:vector>
  </HeadingPairs>
  <TitlesOfParts>
    <vt:vector size="12" baseType="lpstr">
      <vt:lpstr>Arial</vt:lpstr>
      <vt:lpstr>Arial</vt:lpstr>
      <vt:lpstr>Century Gothic</vt:lpstr>
      <vt:lpstr>Wingdings 3</vt:lpstr>
      <vt:lpstr>Smuga</vt:lpstr>
      <vt:lpstr>Przedszkolak bezpieczny  w sieci</vt:lpstr>
      <vt:lpstr>OTO KILKA PORAD DLA RODZICÓW DOTYCZĄCYCH BEZPIECZNEGO KORZYSTANIA Z INTERNETU PRZEZ DZIECI:</vt:lpstr>
      <vt:lpstr>Cyberprzemoc.</vt:lpstr>
      <vt:lpstr>Rozmawiaj z dzieckiem o tym, co ciekawego znalazło, zobaczyło w internecie.</vt:lpstr>
      <vt:lpstr>Jak nadzorować kontakt małego dziecka z urządzeniami elektronicznymi tak, aby nie pozwolić uzależnić się od tabletu czy smartfona:</vt:lpstr>
      <vt:lpstr>Strony dedykowane dzieciom:</vt:lpstr>
      <vt:lpstr>Bibliografia: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Monika Hrycaj</dc:creator>
  <cp:lastModifiedBy>Monika Hrycaj</cp:lastModifiedBy>
  <cp:revision>14</cp:revision>
  <dcterms:created xsi:type="dcterms:W3CDTF">2021-01-24T21:19:43Z</dcterms:created>
  <dcterms:modified xsi:type="dcterms:W3CDTF">2021-02-03T16:35:52Z</dcterms:modified>
</cp:coreProperties>
</file>