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300" r:id="rId6"/>
    <p:sldId id="294" r:id="rId7"/>
    <p:sldId id="301" r:id="rId8"/>
    <p:sldId id="295" r:id="rId9"/>
    <p:sldId id="305" r:id="rId10"/>
    <p:sldId id="302" r:id="rId11"/>
    <p:sldId id="306" r:id="rId12"/>
    <p:sldId id="296" r:id="rId13"/>
    <p:sldId id="303" r:id="rId14"/>
    <p:sldId id="297" r:id="rId15"/>
    <p:sldId id="307" r:id="rId16"/>
    <p:sldId id="304" r:id="rId17"/>
    <p:sldId id="298" r:id="rId18"/>
    <p:sldId id="308" r:id="rId19"/>
    <p:sldId id="309" r:id="rId20"/>
    <p:sldId id="310" r:id="rId21"/>
    <p:sldId id="266" r:id="rId22"/>
    <p:sldId id="312" r:id="rId23"/>
    <p:sldId id="275" r:id="rId24"/>
    <p:sldId id="271" r:id="rId25"/>
    <p:sldId id="272" r:id="rId26"/>
    <p:sldId id="273" r:id="rId27"/>
    <p:sldId id="286" r:id="rId28"/>
    <p:sldId id="287" r:id="rId29"/>
    <p:sldId id="293" r:id="rId30"/>
    <p:sldId id="267" r:id="rId31"/>
    <p:sldId id="268" r:id="rId32"/>
    <p:sldId id="269" r:id="rId33"/>
    <p:sldId id="290" r:id="rId34"/>
    <p:sldId id="274" r:id="rId35"/>
    <p:sldId id="277" r:id="rId36"/>
    <p:sldId id="282" r:id="rId37"/>
    <p:sldId id="283" r:id="rId38"/>
    <p:sldId id="278" r:id="rId39"/>
    <p:sldId id="279" r:id="rId40"/>
    <p:sldId id="280" r:id="rId41"/>
    <p:sldId id="281" r:id="rId42"/>
    <p:sldId id="284" r:id="rId43"/>
    <p:sldId id="292" r:id="rId44"/>
    <p:sldId id="289" r:id="rId45"/>
    <p:sldId id="291" r:id="rId46"/>
    <p:sldId id="311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84" d="100"/>
          <a:sy n="84" d="100"/>
        </p:scale>
        <p:origin x="-7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"/>
  <c:chart>
    <c:title>
      <c:tx>
        <c:rich>
          <a:bodyPr/>
          <a:lstStyle/>
          <a:p>
            <a:pPr>
              <a:defRPr/>
            </a:pPr>
            <a:r>
              <a:rPr lang="pl-PL"/>
              <a:t>Podsumowanie</a:t>
            </a:r>
            <a:r>
              <a:rPr lang="pl-PL" baseline="0"/>
              <a:t> wyników  </a:t>
            </a:r>
            <a:br>
              <a:rPr lang="pl-PL" baseline="0"/>
            </a:br>
            <a:r>
              <a:rPr lang="pl-PL" baseline="0"/>
              <a:t>w standardzie pierwszym</a:t>
            </a:r>
            <a:endParaRPr lang="pl-PL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'Arkusz1'!$B$1</c:f>
              <c:strCache>
                <c:ptCount val="1"/>
                <c:pt idx="0">
                  <c:v>Seria 1</c:v>
                </c:pt>
              </c:strCache>
            </c:strRef>
          </c:tx>
          <c:dLbls>
            <c:showVal val="1"/>
          </c:dLbls>
          <c:cat>
            <c:strRef>
              <c:f>'Arkusz1'!$A$2:$A$5</c:f>
              <c:strCache>
                <c:ptCount val="4"/>
                <c:pt idx="0">
                  <c:v>1. Uwzględnienie promocji zdrowia w dokumentach oraz pracy i życiu szkoły</c:v>
                </c:pt>
                <c:pt idx="1">
                  <c:v>2. Struktura dla realizacji programu szkoły promującej zdrowie</c:v>
                </c:pt>
                <c:pt idx="2">
                  <c:v>3. Szkolenia, systematyczne informowanie i dostępność informacji na temat koncepcji szkoły promującej zdrowie</c:v>
                </c:pt>
                <c:pt idx="3">
                  <c:v>4. Planowanie i ewaluacja działań w zakresie promocji zdrowia</c:v>
                </c:pt>
              </c:strCache>
            </c:strRef>
          </c:cat>
          <c:val>
            <c:numRef>
              <c:f>'Arkusz1'!$B$2:$B$5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4.6599999999999975</c:v>
                </c:pt>
              </c:numCache>
            </c:numRef>
          </c:val>
        </c:ser>
        <c:overlap val="100"/>
        <c:axId val="82349440"/>
        <c:axId val="127587456"/>
      </c:barChart>
      <c:catAx>
        <c:axId val="82349440"/>
        <c:scaling>
          <c:orientation val="minMax"/>
        </c:scaling>
        <c:axPos val="b"/>
        <c:tickLblPos val="nextTo"/>
        <c:crossAx val="127587456"/>
        <c:crosses val="autoZero"/>
        <c:auto val="1"/>
        <c:lblAlgn val="ctr"/>
        <c:lblOffset val="100"/>
      </c:catAx>
      <c:valAx>
        <c:axId val="127587456"/>
        <c:scaling>
          <c:orientation val="minMax"/>
        </c:scaling>
        <c:axPos val="l"/>
        <c:majorGridlines/>
        <c:numFmt formatCode="General" sourceLinked="1"/>
        <c:tickLblPos val="nextTo"/>
        <c:crossAx val="82349440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"/>
  <c:chart>
    <c:title>
      <c:tx>
        <c:rich>
          <a:bodyPr/>
          <a:lstStyle/>
          <a:p>
            <a:pPr>
              <a:defRPr/>
            </a:pPr>
            <a:r>
              <a:rPr lang="pl-PL"/>
              <a:t>Podsumowanie</a:t>
            </a:r>
            <a:r>
              <a:rPr lang="pl-PL" baseline="0"/>
              <a:t> wyników  </a:t>
            </a:r>
            <a:br>
              <a:rPr lang="pl-PL" baseline="0"/>
            </a:br>
            <a:r>
              <a:rPr lang="pl-PL" baseline="0"/>
              <a:t>w standardzie trzecim</a:t>
            </a:r>
            <a:endParaRPr lang="pl-PL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'Arkusz1'!$B$1</c:f>
              <c:strCache>
                <c:ptCount val="1"/>
                <c:pt idx="0">
                  <c:v>Seria 1</c:v>
                </c:pt>
              </c:strCache>
            </c:strRef>
          </c:tx>
          <c:dLbls>
            <c:showVal val="1"/>
          </c:dLbls>
          <c:cat>
            <c:strRef>
              <c:f>'Arkusz1'!$A$2:$A$5</c:f>
              <c:strCache>
                <c:ptCount val="4"/>
                <c:pt idx="0">
                  <c:v>1. Realizacja edukacji zdrowotnej zgodnie z podstawą programową kształcenia ogólnego</c:v>
                </c:pt>
                <c:pt idx="1">
                  <c:v>2. Aktywny udział uczniów w procesie edukacji zdrowotnej, współpraca z rodzicami i społecznością lokalną</c:v>
                </c:pt>
                <c:pt idx="2">
                  <c:v>3. Działania dla poprawy jakości i skuteczności edukacji zdrowotnej</c:v>
                </c:pt>
                <c:pt idx="3">
                  <c:v>4. Edukacja zdrowotna nauczycieli i pracowników niepedagogicznych </c:v>
                </c:pt>
              </c:strCache>
            </c:strRef>
          </c:cat>
          <c:val>
            <c:numRef>
              <c:f>'Arkusz1'!$B$2:$B$5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</c:numCache>
            </c:numRef>
          </c:val>
        </c:ser>
        <c:overlap val="100"/>
        <c:axId val="132811776"/>
        <c:axId val="132957696"/>
      </c:barChart>
      <c:catAx>
        <c:axId val="132811776"/>
        <c:scaling>
          <c:orientation val="minMax"/>
        </c:scaling>
        <c:axPos val="b"/>
        <c:tickLblPos val="nextTo"/>
        <c:crossAx val="132957696"/>
        <c:crosses val="autoZero"/>
        <c:auto val="1"/>
        <c:lblAlgn val="ctr"/>
        <c:lblOffset val="100"/>
      </c:catAx>
      <c:valAx>
        <c:axId val="132957696"/>
        <c:scaling>
          <c:orientation val="minMax"/>
        </c:scaling>
        <c:axPos val="l"/>
        <c:majorGridlines/>
        <c:numFmt formatCode="General" sourceLinked="1"/>
        <c:tickLblPos val="nextTo"/>
        <c:crossAx val="13281177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"/>
  <c:chart>
    <c:title>
      <c:tx>
        <c:rich>
          <a:bodyPr/>
          <a:lstStyle/>
          <a:p>
            <a:pPr>
              <a:defRPr/>
            </a:pPr>
            <a:r>
              <a:rPr lang="pl-PL"/>
              <a:t>Podsumowanie</a:t>
            </a:r>
            <a:r>
              <a:rPr lang="pl-PL" baseline="0"/>
              <a:t> wyników  </a:t>
            </a:r>
            <a:br>
              <a:rPr lang="pl-PL" baseline="0"/>
            </a:br>
            <a:r>
              <a:rPr lang="pl-PL" baseline="0"/>
              <a:t>w standardzie czwartym</a:t>
            </a:r>
            <a:endParaRPr lang="pl-PL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'Arkusz1'!$B$1</c:f>
              <c:strCache>
                <c:ptCount val="1"/>
                <c:pt idx="0">
                  <c:v>Seria 1</c:v>
                </c:pt>
              </c:strCache>
            </c:strRef>
          </c:tx>
          <c:dLbls>
            <c:showVal val="1"/>
          </c:dLbls>
          <c:cat>
            <c:strRef>
              <c:f>'Arkusz1'!$A$2:$A$6</c:f>
              <c:strCache>
                <c:ptCount val="5"/>
                <c:pt idx="0">
                  <c:v>1. Wybrane pomieszczenia i ich wyposażenie oraz organizacja pracy</c:v>
                </c:pt>
                <c:pt idx="1">
                  <c:v>2. Czystość szkoły</c:v>
                </c:pt>
                <c:pt idx="2">
                  <c:v>3. Organizacja przerw międzylekcyjnych </c:v>
                </c:pt>
                <c:pt idx="3">
                  <c:v>Wychowanie fizyczne oraz aktywność fizyczna członków społeczności szkolnej</c:v>
                </c:pt>
                <c:pt idx="4">
                  <c:v>5. Żywienie w szkole</c:v>
                </c:pt>
              </c:strCache>
            </c:strRef>
          </c:cat>
          <c:val>
            <c:numRef>
              <c:f>'Arkusz1'!$B$2:$B$6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4</c:v>
                </c:pt>
                <c:pt idx="2">
                  <c:v>5</c:v>
                </c:pt>
                <c:pt idx="3">
                  <c:v>4.9000000000000004</c:v>
                </c:pt>
                <c:pt idx="4">
                  <c:v>4.8</c:v>
                </c:pt>
              </c:numCache>
            </c:numRef>
          </c:val>
        </c:ser>
        <c:overlap val="100"/>
        <c:axId val="71265280"/>
        <c:axId val="71455488"/>
      </c:barChart>
      <c:catAx>
        <c:axId val="71265280"/>
        <c:scaling>
          <c:orientation val="minMax"/>
        </c:scaling>
        <c:axPos val="b"/>
        <c:tickLblPos val="nextTo"/>
        <c:crossAx val="71455488"/>
        <c:crosses val="autoZero"/>
        <c:auto val="1"/>
        <c:lblAlgn val="ctr"/>
        <c:lblOffset val="100"/>
      </c:catAx>
      <c:valAx>
        <c:axId val="71455488"/>
        <c:scaling>
          <c:orientation val="minMax"/>
        </c:scaling>
        <c:axPos val="l"/>
        <c:majorGridlines/>
        <c:numFmt formatCode="General" sourceLinked="1"/>
        <c:tickLblPos val="nextTo"/>
        <c:crossAx val="71265280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6710-45BC-4373-B244-3D8131C4F850}" type="datetimeFigureOut">
              <a:rPr lang="pl-PL" smtClean="0"/>
              <a:pPr/>
              <a:t>2020-06-30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19898A-CEEE-4566-B620-F610F08FAD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AUTOEWALUACJA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DZIAŁAŃ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SZKOŁY PROMUJĄCEJ ZDROWIE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08001" y="2492896"/>
            <a:ext cx="6447501" cy="354846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MIEJSKIEJ SZKOŁY PODSTAWOWEJ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 ODDZIAŁAMI INTEGRACYJNYMI NR 2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IM. KAROLA MIARKI W KNUROWIE</a:t>
            </a:r>
          </a:p>
          <a:p>
            <a:endParaRPr lang="pl-PL" dirty="0"/>
          </a:p>
        </p:txBody>
      </p:sp>
      <p:pic>
        <p:nvPicPr>
          <p:cNvPr id="7" name="Picture 2" descr="C:\Users\justyna\AppData\Local\Temp\logo_spz_3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672" cy="1619672"/>
          </a:xfrm>
          <a:prstGeom prst="rect">
            <a:avLst/>
          </a:prstGeom>
          <a:noFill/>
        </p:spPr>
      </p:pic>
      <p:pic>
        <p:nvPicPr>
          <p:cNvPr id="8" name="Obraz 7" descr="skanuj.jpg"/>
          <p:cNvPicPr/>
          <p:nvPr/>
        </p:nvPicPr>
        <p:blipFill>
          <a:blip r:embed="rId3" cstate="print"/>
          <a:srcRect t="14963"/>
          <a:stretch>
            <a:fillRect/>
          </a:stretch>
        </p:blipFill>
        <p:spPr bwMode="auto">
          <a:xfrm>
            <a:off x="1547664" y="2636912"/>
            <a:ext cx="4824536" cy="2016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492459">
            <a:off x="5110363" y="1833350"/>
            <a:ext cx="2247900" cy="20097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235224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cs typeface="Aldhabi" pitchFamily="2" charset="-78"/>
              </a:rPr>
              <a:t>STANDARD DRUGI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2708920"/>
            <a:ext cx="6447501" cy="33324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/>
              <a:t>	</a:t>
            </a:r>
          </a:p>
          <a:p>
            <a:pPr>
              <a:buNone/>
            </a:pPr>
            <a:r>
              <a:rPr lang="pl-PL" sz="2800" dirty="0" smtClean="0"/>
              <a:t>	Klimat społeczny szkoły sprzyja zdrowiu i dobremu samopoczuciu uczniów, nauczycieli i innych pracowników szkoły oraz rodziców uczniów.</a:t>
            </a: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332656"/>
            <a:ext cx="7880423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wyników w standardzie drugim</a:t>
            </a:r>
            <a:b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508000" y="1196753"/>
          <a:ext cx="7880424" cy="492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212"/>
                <a:gridCol w="3940212"/>
              </a:tblGrid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Badana</a:t>
                      </a:r>
                      <a:r>
                        <a:rPr lang="pl-PL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grupa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Średnia</a:t>
                      </a:r>
                      <a:r>
                        <a:rPr lang="pl-PL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liczba punktów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Uczniowie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4,83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Nauczyciele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4,86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Pracownicy</a:t>
                      </a:r>
                      <a:r>
                        <a:rPr lang="pl-PL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niepedagogiczni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4,94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Rodzice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4,7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Średnia liczba punków dla wszystkich</a:t>
                      </a:r>
                      <a:r>
                        <a:rPr lang="pl-PL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badanych grup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4,83</a:t>
                      </a:r>
                      <a:endParaRPr lang="pl-PL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DC79EFEC-74D6-4303-8FB3-EC1DEA2C7F38}"/>
              </a:ext>
            </a:extLst>
          </p:cNvPr>
          <p:cNvSpPr/>
          <p:nvPr/>
        </p:nvSpPr>
        <p:spPr>
          <a:xfrm>
            <a:off x="395536" y="404664"/>
            <a:ext cx="82809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Mocne strony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Stwarzanie uczniom, nauczycielom możliwości uczestnictwa w </a:t>
            </a:r>
            <a:r>
              <a:rPr lang="pl-PL" sz="2000" dirty="0" smtClean="0">
                <a:solidFill>
                  <a:schemeClr val="accent2">
                    <a:lumMod val="50000"/>
                  </a:schemeClr>
                </a:solidFill>
              </a:rPr>
              <a:t>życiu szkoły</a:t>
            </a:r>
          </a:p>
          <a:p>
            <a:pPr>
              <a:spcAft>
                <a:spcPts val="0"/>
              </a:spcAft>
            </a:pPr>
            <a:endParaRPr lang="pl-PL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Zarówno nauczyciele jak i pracownicy niepedagogiczni bardzo dobrze oceniają relacje między sobą i relacje z nauczycielami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oraz wsparcie ze strony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dyrekcji</a:t>
            </a:r>
          </a:p>
          <a:p>
            <a:pPr fontAlgn="base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Pr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oblem priorytetowy:</a:t>
            </a:r>
          </a:p>
          <a:p>
            <a:pPr fontAlgn="base"/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● </a:t>
            </a:r>
            <a:r>
              <a:rPr lang="pl-PL" sz="2000" dirty="0" smtClean="0"/>
              <a:t>Niewystarczające zdaniem rodziców stwarzanie im możliwości uczestnictwa w życiu szkoły. </a:t>
            </a:r>
          </a:p>
          <a:p>
            <a:pPr fontAlgn="base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 </a:t>
            </a:r>
            <a:r>
              <a:rPr lang="pl-PL" sz="2000" dirty="0" smtClean="0"/>
              <a:t>W opinii kilku rodziców zarówno ich relacje z nauczycielami </a:t>
            </a:r>
            <a:br>
              <a:rPr lang="pl-PL" sz="2000" dirty="0" smtClean="0"/>
            </a:br>
            <a:r>
              <a:rPr lang="pl-PL" sz="2000" dirty="0" smtClean="0"/>
              <a:t>i dyrekcją, jak i wsparcie oferowane uczniom przez kadrę pedagogiczną nie w pełni zaspakaja ich oczekiwania.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0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88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316914">
            <a:off x="4917552" y="3706014"/>
            <a:ext cx="2247900" cy="20097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cs typeface="Aldhabi" pitchFamily="2" charset="-78"/>
              </a:rPr>
              <a:t>STANDAR</a:t>
            </a:r>
            <a:r>
              <a:rPr lang="pl-PL" sz="5400" dirty="0" smtClean="0"/>
              <a:t> </a:t>
            </a:r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cs typeface="Aldhabi" pitchFamily="2" charset="-78"/>
              </a:rPr>
              <a:t>TRZECI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/>
              <a:t>	Szkoła realizuje edukację zdrowotną </a:t>
            </a:r>
            <a:br>
              <a:rPr lang="pl-PL" sz="2800" dirty="0" smtClean="0"/>
            </a:br>
            <a:r>
              <a:rPr lang="pl-PL" sz="2800" dirty="0" smtClean="0"/>
              <a:t>i program profilaktyki dla uczniów, nauczycieli i innych pracowników szkoły oraz dąży do poprawy skuteczności działań w tym zakresie</a:t>
            </a: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A655909-6640-4CFE-9163-E943B09D5C58}"/>
              </a:ext>
            </a:extLst>
          </p:cNvPr>
          <p:cNvSpPr/>
          <p:nvPr/>
        </p:nvSpPr>
        <p:spPr>
          <a:xfrm>
            <a:off x="407710" y="5115171"/>
            <a:ext cx="8458683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pl-PL" sz="14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sz="1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Średnia </a:t>
            </a:r>
            <a:r>
              <a:rPr lang="pl-PL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punktów dla standardu trzeciego (dla 4 wymiarów)</a:t>
            </a:r>
            <a:r>
              <a:rPr lang="pl-PL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4,88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Wykres 19"/>
          <p:cNvGraphicFramePr/>
          <p:nvPr/>
        </p:nvGraphicFramePr>
        <p:xfrm>
          <a:off x="1043608" y="980728"/>
          <a:ext cx="712879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75502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8309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0"/>
            <a:ext cx="8240463" cy="6669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Mocne strony</a:t>
            </a:r>
            <a:endParaRPr lang="pl-PL" sz="2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●  Edukacja zdrowotna jest uznana jest wszystkich członków społeczności szkolnej za ważne zadanie szkoły. W szkole realizuje się tematy dotyczące edukacji zdrowotnej i podejmuje szereg działań dotyczących dbania o zdrowie we wszystkich jego aspektach.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● Szkoła korzysta z pomocy specjalistów w realizacji wybranych tematów z zakresu edukacji zdrowotnej. Część nauczycieli uczestniczy w szkoleniach dotyczących zdrowia.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● Na terenie szkoły dostępne są liczne materiały dotyczące organizacji i realizacji edukacji zdrowotnej </a:t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Problem priorytetowy:</a:t>
            </a: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● </a:t>
            </a:r>
            <a:r>
              <a:rPr lang="pl-PL" sz="1600" dirty="0" smtClean="0"/>
              <a:t>Nie wszyscy nauczyciele odczuwają potrzebę uczestniczenia w większej ilości szkoleń z zakresu promocji zdrowia.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pl-PL" sz="1600" dirty="0" smtClean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149080"/>
            <a:ext cx="2247900" cy="20097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cs typeface="Aldhabi" pitchFamily="2" charset="-78"/>
              </a:rPr>
              <a:t>STANDARD</a:t>
            </a:r>
            <a:r>
              <a:rPr lang="pl-PL" sz="5400" dirty="0" smtClean="0"/>
              <a:t> </a:t>
            </a:r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cs typeface="Aldhabi" pitchFamily="2" charset="-78"/>
              </a:rPr>
              <a:t>CZWARTY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2800" dirty="0" smtClean="0"/>
              <a:t>Warunki oraz organizacja nauki </a:t>
            </a:r>
            <a:br>
              <a:rPr lang="pl-PL" sz="2800" dirty="0" smtClean="0"/>
            </a:br>
            <a:r>
              <a:rPr lang="pl-PL" sz="2800" dirty="0" smtClean="0"/>
              <a:t>i pracy sprzyjają zdrowiu </a:t>
            </a:r>
            <a:br>
              <a:rPr lang="pl-PL" sz="2800" dirty="0" smtClean="0"/>
            </a:br>
            <a:r>
              <a:rPr lang="pl-PL" sz="2800" dirty="0" smtClean="0"/>
              <a:t>i dobremu samopoczuciu uczniów, nauczycieli i innych pracowników szkoły oraz współpracy z rodzicami.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FF212A7-CEEF-4154-AB1C-9FC59FD6C6FE}"/>
              </a:ext>
            </a:extLst>
          </p:cNvPr>
          <p:cNvSpPr/>
          <p:nvPr/>
        </p:nvSpPr>
        <p:spPr>
          <a:xfrm>
            <a:off x="336550" y="5606960"/>
            <a:ext cx="8421868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Średnia liczba punktów dla standardu czwartego</a:t>
            </a:r>
            <a:r>
              <a:rPr lang="pl-PL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4,7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Wykres 18"/>
          <p:cNvGraphicFramePr/>
          <p:nvPr/>
        </p:nvGraphicFramePr>
        <p:xfrm>
          <a:off x="1115616" y="908720"/>
          <a:ext cx="70567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40740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731168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Mocne strony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1268760"/>
            <a:ext cx="8168455" cy="511256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</a:t>
            </a:r>
            <a:r>
              <a:rPr lang="pl-PL" dirty="0" smtClean="0"/>
              <a:t> Uczniowie uczą się w wyremontowanych, dobrze wyposażonych salach. Stoły i krzesła są dostosowane do wzrostu </a:t>
            </a:r>
            <a:r>
              <a:rPr lang="pl-PL" dirty="0" smtClean="0"/>
              <a:t>uczniów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● W szkole jest odpowiednio wyposażone i wykorzystywane pomieszczenie do indywidualnej, spokojnej pracy nauczycieli </a:t>
            </a:r>
          </a:p>
          <a:p>
            <a:pPr>
              <a:buNone/>
            </a:pPr>
            <a:r>
              <a:rPr lang="pl-PL" dirty="0" smtClean="0"/>
              <a:t>● W ocenianiu uczniów na zajęciach WF bierze się pod uwagę ich systematyczność w uczęszczaniu na zajęcia, zaangażowanie, aktywność na lekcjach i </a:t>
            </a:r>
            <a:r>
              <a:rPr lang="pl-PL" dirty="0" smtClean="0"/>
              <a:t>postępy 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● W organizacji posiłków uwzględnia się specyficzne potrzeby żywieniowe uczniów, dieta jest zbilansowana.</a:t>
            </a:r>
          </a:p>
          <a:p>
            <a:pPr>
              <a:buNone/>
            </a:pPr>
            <a:r>
              <a:rPr lang="pl-PL" dirty="0" smtClean="0"/>
              <a:t>● Uczniowie mają stały dostęp do wody pitnej </a:t>
            </a:r>
          </a:p>
          <a:p>
            <a:pPr>
              <a:buNone/>
            </a:pPr>
            <a:r>
              <a:rPr lang="pl-PL" dirty="0" smtClean="0"/>
              <a:t>● Uczniowie mają możliwość pozostawiania podręczników i pomocy w </a:t>
            </a:r>
            <a:r>
              <a:rPr lang="pl-PL" dirty="0" smtClean="0"/>
              <a:t>szkole </a:t>
            </a:r>
            <a:endParaRPr lang="pl-PL" i="1" dirty="0" smtClean="0"/>
          </a:p>
          <a:p>
            <a:pPr>
              <a:buNone/>
            </a:pPr>
            <a:r>
              <a:rPr lang="pl-PL" dirty="0" smtClean="0"/>
              <a:t>● Szkoła uczestniczy w </a:t>
            </a:r>
            <a:r>
              <a:rPr lang="pl-PL" i="1" dirty="0" smtClean="0"/>
              <a:t>Programie dla </a:t>
            </a:r>
            <a:r>
              <a:rPr lang="pl-PL" i="1" dirty="0" smtClean="0"/>
              <a:t>szkół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● Na terenie szkoły odbywają się liczne zajęcia specjalistyczne w tym,</a:t>
            </a:r>
          </a:p>
          <a:p>
            <a:pPr>
              <a:buNone/>
            </a:pPr>
            <a:r>
              <a:rPr lang="pl-PL" dirty="0" smtClean="0"/>
              <a:t>rehabilitacja, zajęcia Integracji Sensorycznej, sportowe zajęcia </a:t>
            </a:r>
            <a:r>
              <a:rPr lang="pl-PL" dirty="0" smtClean="0"/>
              <a:t>pozalekcyjne</a:t>
            </a:r>
            <a:endParaRPr lang="pl-PL" dirty="0" smtClean="0"/>
          </a:p>
          <a:p>
            <a:pPr>
              <a:buNone/>
            </a:pPr>
            <a:r>
              <a:rPr lang="pl-PL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Problem priorytetowy</a:t>
            </a:r>
            <a:r>
              <a:rPr lang="pl-PL" sz="3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l-PL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pl-PL" dirty="0" smtClean="0"/>
              <a:t>● </a:t>
            </a:r>
            <a:r>
              <a:rPr lang="pl-PL" sz="2000" dirty="0" smtClean="0"/>
              <a:t>Stan utrzymania porządku i czystości w szkole </a:t>
            </a:r>
            <a:r>
              <a:rPr lang="pl-PL" sz="2000" smtClean="0"/>
              <a:t>jest </a:t>
            </a:r>
            <a:r>
              <a:rPr lang="pl-PL" sz="2000" smtClean="0"/>
              <a:t>niesatysfakcjonujący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 </a:t>
            </a:r>
          </a:p>
          <a:p>
            <a:pPr>
              <a:buNone/>
            </a:pPr>
            <a:endParaRPr lang="pl-PL" sz="2000" dirty="0" smtClean="0">
              <a:latin typeface="+mj-lt"/>
            </a:endParaRPr>
          </a:p>
          <a:p>
            <a:endParaRPr lang="pl-PL"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952431" cy="13072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/>
              <a:t>OCENY EFEKTÓW DZIAŁAŃ</a:t>
            </a:r>
            <a:r>
              <a:rPr lang="pl-PL" sz="2700" dirty="0" smtClean="0"/>
              <a:t> </a:t>
            </a:r>
            <a:r>
              <a:rPr lang="pl-PL" sz="2700" b="1" dirty="0" smtClean="0"/>
              <a:t>W ZAKRESIE DOBREGO SAMOPOCZUCIA W SZKOLE </a:t>
            </a:r>
            <a:br>
              <a:rPr lang="pl-PL" sz="2700" b="1" dirty="0" smtClean="0"/>
            </a:br>
            <a:r>
              <a:rPr lang="pl-PL" sz="2800" dirty="0" smtClean="0"/>
              <a:t>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Średnia liczba punktów dla czterech grup 4,8</a:t>
            </a:r>
            <a:r>
              <a:rPr lang="pl-PL" sz="2700" b="1" dirty="0" smtClean="0"/>
              <a:t/>
            </a:r>
            <a:br>
              <a:rPr lang="pl-PL" sz="2700" b="1" dirty="0" smtClean="0"/>
            </a:br>
            <a:r>
              <a:rPr lang="pl-PL" sz="2700" b="1" dirty="0" smtClean="0"/>
              <a:t/>
            </a:r>
            <a:br>
              <a:rPr lang="pl-PL" sz="27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1988840"/>
            <a:ext cx="8240463" cy="46085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Mocne strony</a:t>
            </a:r>
          </a:p>
          <a:p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Miła atmosfera w szkole.</a:t>
            </a:r>
          </a:p>
          <a:p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Przyjaciele.</a:t>
            </a:r>
          </a:p>
          <a:p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Wsparcie i pomoc innych osób.</a:t>
            </a:r>
          </a:p>
          <a:p>
            <a:r>
              <a:rPr lang="pl-PL" sz="1600" smtClean="0">
                <a:solidFill>
                  <a:schemeClr val="accent2">
                    <a:lumMod val="50000"/>
                  </a:schemeClr>
                </a:solidFill>
              </a:rPr>
              <a:t>Szkoła </a:t>
            </a:r>
            <a:r>
              <a:rPr lang="pl-PL" sz="1600" dirty="0" smtClean="0">
                <a:solidFill>
                  <a:schemeClr val="accent2">
                    <a:lumMod val="50000"/>
                  </a:schemeClr>
                </a:solidFill>
              </a:rPr>
              <a:t>jest estetyczna, bardzo dobrze wyposażona, uczniowie mogą korzystać z różnych ciekawych zajęć dodatkowych, dostosowanych do ich potrzeb i zainteresowań.</a:t>
            </a:r>
          </a:p>
          <a:p>
            <a:pPr>
              <a:buNone/>
            </a:pPr>
            <a:r>
              <a:rPr lang="pl-PL" sz="1600" b="1" dirty="0" smtClean="0">
                <a:solidFill>
                  <a:schemeClr val="accent2">
                    <a:lumMod val="50000"/>
                  </a:schemeClr>
                </a:solidFill>
              </a:rPr>
              <a:t>Ele</a:t>
            </a: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menty wymagające poprawy</a:t>
            </a:r>
          </a:p>
          <a:p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Nauczyciele zwracają uwagę na nadmiar biurokracji, a  uczniowie uważają, że są zbytnio przeciążeni ilością zadań i nauki. </a:t>
            </a:r>
          </a:p>
          <a:p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 szkole jest za głośno i niezbyt czysto. </a:t>
            </a:r>
          </a:p>
          <a:p>
            <a:pPr>
              <a:buNone/>
            </a:pPr>
            <a:r>
              <a:rPr lang="pl-PL" sz="1600" b="1" dirty="0" smtClean="0">
                <a:solidFill>
                  <a:schemeClr val="accent1">
                    <a:lumMod val="50000"/>
                  </a:schemeClr>
                </a:solidFill>
              </a:rPr>
              <a:t>Problem priorytetowy: </a:t>
            </a:r>
          </a:p>
          <a:p>
            <a:pPr>
              <a:buNone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● </a:t>
            </a:r>
            <a:r>
              <a:rPr lang="pl-PL" sz="1600" dirty="0" smtClean="0">
                <a:solidFill>
                  <a:schemeClr val="accent2">
                    <a:lumMod val="50000"/>
                  </a:schemeClr>
                </a:solidFill>
              </a:rPr>
              <a:t>Szkoła nie zapewnia wystarczających warunków  pracy i nauki i odpoczynku co wpływa niekorzystnie na samopoczucie  członków społeczności szkolnej ( stan czystości szkoły nie jest satysfakcjonujący, w szkole jest głośno, zbytnie obciążenie obowiązkami, brak równowagi między pracą a odpoczynkiem).</a:t>
            </a:r>
          </a:p>
          <a:p>
            <a:pPr>
              <a:buNone/>
            </a:pPr>
            <a:r>
              <a:rPr lang="pl-PL" sz="16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620688"/>
            <a:ext cx="604867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accent2">
                    <a:lumMod val="50000"/>
                  </a:schemeClr>
                </a:solidFill>
              </a:rPr>
              <a:t>Definicja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Szkoła promująca zdrowie to szkoła, </a:t>
            </a: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która </a:t>
            </a: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we współpracy z rodzicami uczniów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i społecznością lokalną: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- systematycznie i planowo tworzy środowisko społeczne i fizyczne sprzyjające zdrowiu i dobremu samopoczuciu społeczności szkolnej,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- wspiera rozwój kompetencji uczniów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i pracowników w zakresie dbałości </a:t>
            </a:r>
            <a:br>
              <a:rPr lang="pl-PL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o zdrowie przez całe życie.</a:t>
            </a:r>
            <a:r>
              <a:rPr lang="pl-PL" sz="2400" dirty="0"/>
              <a:t> 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3" name="Obraz 2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5229200"/>
            <a:ext cx="1268760" cy="1268760"/>
          </a:xfrm>
          <a:prstGeom prst="rect">
            <a:avLst/>
          </a:prstGeom>
        </p:spPr>
      </p:pic>
      <p:pic>
        <p:nvPicPr>
          <p:cNvPr id="4" name="Obraz 3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653136"/>
            <a:ext cx="1268760" cy="126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7952431" cy="13208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OCENY EFEKTÓW PODEJMOWANYCH DZIAŁAŃ</a:t>
            </a:r>
            <a:r>
              <a:rPr lang="pl-PL" sz="2400" dirty="0" smtClean="0"/>
              <a:t> </a:t>
            </a:r>
            <a:r>
              <a:rPr lang="pl-PL" sz="2400" b="1" dirty="0" smtClean="0"/>
              <a:t>DLA UMOCNIANIA ZDROWIA</a:t>
            </a:r>
            <a:br>
              <a:rPr lang="pl-PL" sz="2400" b="1" dirty="0" smtClean="0"/>
            </a:b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2160590"/>
            <a:ext cx="7952431" cy="4220738"/>
          </a:xfrm>
        </p:spPr>
        <p:txBody>
          <a:bodyPr/>
          <a:lstStyle/>
          <a:p>
            <a:pPr>
              <a:buNone/>
            </a:pPr>
            <a:r>
              <a:rPr lang="pl-PL" b="1" dirty="0" smtClean="0"/>
              <a:t>Wnioski dla edukacji zdrowotnej</a:t>
            </a:r>
            <a:r>
              <a:rPr lang="pl-PL" dirty="0" smtClean="0"/>
              <a:t>: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Zdecydowana większość badanych zwraca bardziej uwagę na utrzymywanie dobrych relacji z bliskimi osobami. Deklarują również,</a:t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że starają się prowadzić bardziej aktywny tryb życia i odżywiać się zdrowiej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Członkowie wszystkich badanych grup twierdzą, że trudno im znaleźć wolny czas tylko dla siebie, na relaks, odpoczynek i realizację swoich zainteresowań, pasji. </a:t>
            </a:r>
          </a:p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Potrzebne jest zagospodarowanie czasu i stworzenie warunków </a:t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w których mogliby aktywnie wypoczywać, „ wyluzować się” a także pokazać techniki radzenia sobie ze stresem.</a:t>
            </a:r>
          </a:p>
          <a:p>
            <a:pPr>
              <a:buNone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7664399" cy="555570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/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Działania na rzecz promocji zdrowia podejmowane przez Miejską Szkołą Podstawową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z Oddziałami Integracyjnymi nr 2 im. Karola Miarki w Knurowie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DSC03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</p:spPr>
      </p:pic>
      <p:pic>
        <p:nvPicPr>
          <p:cNvPr id="8" name="Obraz 7" descr="DSC03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0085" y="0"/>
            <a:ext cx="3803914" cy="2852936"/>
          </a:xfrm>
          <a:prstGeom prst="rect">
            <a:avLst/>
          </a:prstGeom>
        </p:spPr>
      </p:pic>
      <p:pic>
        <p:nvPicPr>
          <p:cNvPr id="7" name="Obraz 6" descr="DSC03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39090"/>
            <a:ext cx="3491880" cy="2618910"/>
          </a:xfrm>
          <a:prstGeom prst="rect">
            <a:avLst/>
          </a:prstGeom>
        </p:spPr>
      </p:pic>
      <p:pic>
        <p:nvPicPr>
          <p:cNvPr id="6" name="Obraz 5" descr="DSC03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8720"/>
            <a:ext cx="3179845" cy="23848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188640"/>
            <a:ext cx="7952431" cy="792088"/>
          </a:xfrm>
        </p:spPr>
        <p:txBody>
          <a:bodyPr/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Biesiada Śląska u Tereski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G:\Nowy folder\pen srebrny\spz zdj18 na 19\DSC0328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060848"/>
            <a:ext cx="4649695" cy="34872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196752"/>
            <a:ext cx="1267691" cy="11236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100022" y="344779"/>
            <a:ext cx="6447501" cy="132080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Dzień Dziecka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 „na wesoło”</a:t>
            </a:r>
          </a:p>
        </p:txBody>
      </p:sp>
      <p:pic>
        <p:nvPicPr>
          <p:cNvPr id="4" name="Obraz 3" descr="dd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60648"/>
            <a:ext cx="3456384" cy="230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d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556792"/>
            <a:ext cx="3312368" cy="221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76116"/>
            <a:ext cx="4464496" cy="298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d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284984"/>
            <a:ext cx="398900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07904" y="764704"/>
            <a:ext cx="6447501" cy="1320800"/>
          </a:xfrm>
        </p:spPr>
        <p:txBody>
          <a:bodyPr>
            <a:normAutofit/>
          </a:bodyPr>
          <a:lstStyle/>
          <a:p>
            <a:pPr algn="ctr"/>
            <a:r>
              <a:rPr lang="pl-PL" sz="3400" dirty="0">
                <a:solidFill>
                  <a:schemeClr val="tx1"/>
                </a:solidFill>
              </a:rPr>
              <a:t>Bal karnawałowy </a:t>
            </a:r>
            <a:br>
              <a:rPr lang="pl-PL" sz="3400" dirty="0">
                <a:solidFill>
                  <a:schemeClr val="tx1"/>
                </a:solidFill>
              </a:rPr>
            </a:br>
            <a:r>
              <a:rPr lang="pl-PL" sz="3400" dirty="0">
                <a:solidFill>
                  <a:schemeClr val="tx1"/>
                </a:solidFill>
              </a:rPr>
              <a:t>dla grupy wiekowej 0-3</a:t>
            </a:r>
          </a:p>
        </p:txBody>
      </p:sp>
      <p:pic>
        <p:nvPicPr>
          <p:cNvPr id="3" name="Obraz 2" descr="DSC01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27687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DSC01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01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518" y="3501008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44624" y="3717032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Dyskoteki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dla uczniów klas 4-8  </a:t>
            </a:r>
          </a:p>
        </p:txBody>
      </p:sp>
      <p:pic>
        <p:nvPicPr>
          <p:cNvPr id="3" name="Obraz 2" descr="dyskotek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35699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dyskotek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152461" cy="311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yskote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88640"/>
            <a:ext cx="409194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16038" y="488020"/>
            <a:ext cx="3904433" cy="1320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„DZIEŃ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		KOTA”</a:t>
            </a:r>
          </a:p>
        </p:txBody>
      </p:sp>
      <p:pic>
        <p:nvPicPr>
          <p:cNvPr id="6" name="Obraz 5" descr="dzien kot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73652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zien kot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861048"/>
            <a:ext cx="4932040" cy="277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dzien ko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0013" y="2420888"/>
            <a:ext cx="4443987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836712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„MIKOŁAJKI”</a:t>
            </a:r>
          </a:p>
        </p:txBody>
      </p:sp>
      <p:pic>
        <p:nvPicPr>
          <p:cNvPr id="3" name="Obraz 2" descr="mikolajki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276872"/>
            <a:ext cx="5212950" cy="292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ikolaj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12774"/>
            <a:ext cx="3240360" cy="57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24544" y="188640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„JASEŁKA”</a:t>
            </a:r>
          </a:p>
        </p:txBody>
      </p:sp>
      <p:pic>
        <p:nvPicPr>
          <p:cNvPr id="3" name="Obraz 2" descr="jase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464496" cy="251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jaselk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908720"/>
            <a:ext cx="3816424" cy="214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jaselk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573016"/>
            <a:ext cx="5544616" cy="311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47833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„NASZE PEREŁKI”</a:t>
            </a:r>
          </a:p>
        </p:txBody>
      </p:sp>
      <p:pic>
        <p:nvPicPr>
          <p:cNvPr id="3" name="Obraz 2" descr="Pereł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37072"/>
            <a:ext cx="7164288" cy="537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5825202" cy="1646302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accent2">
                    <a:lumMod val="50000"/>
                  </a:schemeClr>
                </a:solidFill>
              </a:rPr>
              <a:t>UDZIAŁ SZKOŁY </a:t>
            </a:r>
            <a:br>
              <a:rPr lang="pl-PL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3600" dirty="0">
                <a:solidFill>
                  <a:schemeClr val="accent2">
                    <a:lumMod val="50000"/>
                  </a:schemeClr>
                </a:solidFill>
              </a:rPr>
              <a:t>W PROGRAMIE SPZ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30300" y="2636912"/>
            <a:ext cx="5825202" cy="3096344"/>
          </a:xfrm>
        </p:spPr>
        <p:txBody>
          <a:bodyPr>
            <a:noAutofit/>
          </a:bodyPr>
          <a:lstStyle/>
          <a:p>
            <a:pPr algn="l"/>
            <a:r>
              <a:rPr lang="pl-PL" sz="2000" dirty="0">
                <a:solidFill>
                  <a:schemeClr val="tx1"/>
                </a:solidFill>
              </a:rPr>
              <a:t>W roku 2005 przystąpiliśmy do Programu Śląskiej Sieci Szkół Promujących Zdrowie.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21 października 2006 roku przyjęto nas do Śląskiej Sieci Szkół Promujących Zdrowie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i nadano nam Certyfikat Szkoły Promującej Zdrowie, a 29 września 2010 roku otrzymaliśmy Certyfikat 2 stopnia. </a:t>
            </a:r>
          </a:p>
          <a:p>
            <a:pPr algn="l"/>
            <a:r>
              <a:rPr lang="pl-PL" sz="2000" dirty="0">
                <a:solidFill>
                  <a:schemeClr val="tx1"/>
                </a:solidFill>
              </a:rPr>
              <a:t>Obecnie ubiegamy się o nadanie Krajowego Certyfikatu Szkół Promujących Zdrowie. </a:t>
            </a:r>
          </a:p>
        </p:txBody>
      </p:sp>
      <p:pic>
        <p:nvPicPr>
          <p:cNvPr id="4" name="Obraz 3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1268760" cy="126876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859996" y="343721"/>
            <a:ext cx="6447501" cy="1320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Współpraca z Policją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i Strażą Pożarną</a:t>
            </a:r>
          </a:p>
        </p:txBody>
      </p:sp>
      <p:pic>
        <p:nvPicPr>
          <p:cNvPr id="4" name="Obraz 3" descr="POLIC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2656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az 5" descr="POLICJ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422447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az 6" descr="policj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45024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707904" y="0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Podsumowanie akcji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„NIE dla czadu!”</a:t>
            </a:r>
          </a:p>
        </p:txBody>
      </p:sp>
      <p:pic>
        <p:nvPicPr>
          <p:cNvPr id="6" name="Obraz 5" descr="SP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99593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az 6" descr="S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487" y="1556792"/>
            <a:ext cx="4608513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az 8" descr="S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399593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447501" cy="13208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Żywa lekcja historii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„Wizyta Bractwa KERIN”</a:t>
            </a:r>
          </a:p>
        </p:txBody>
      </p:sp>
      <p:pic>
        <p:nvPicPr>
          <p:cNvPr id="3" name="Obraz 2" descr="bractwo rycersk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bractwo rycerski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84984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188640" y="260648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„ZIELONY TYDZIEŃ”</a:t>
            </a:r>
          </a:p>
        </p:txBody>
      </p:sp>
      <p:pic>
        <p:nvPicPr>
          <p:cNvPr id="3" name="Obraz 2" descr="paja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55976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pajak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315972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paja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645024"/>
            <a:ext cx="5292080" cy="297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56895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Wizyta w Przedsiębiorstwie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 err="1">
                <a:solidFill>
                  <a:schemeClr val="tx1"/>
                </a:solidFill>
              </a:rPr>
              <a:t>Produkcyjno-Handlowo-Usługowym</a:t>
            </a:r>
            <a:r>
              <a:rPr lang="pl-PL" dirty="0">
                <a:solidFill>
                  <a:schemeClr val="tx1"/>
                </a:solidFill>
              </a:rPr>
              <a:t> KOMART</a:t>
            </a:r>
          </a:p>
        </p:txBody>
      </p:sp>
      <p:pic>
        <p:nvPicPr>
          <p:cNvPr id="4" name="Obraz 3" descr="kom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523994" cy="254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komar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205241"/>
            <a:ext cx="4716016" cy="265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komart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0045" y="1700808"/>
            <a:ext cx="4163955" cy="23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52536" y="0"/>
            <a:ext cx="64475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Występ dla podopiecznych M.B. Uzdrowienie Chorych Caritas </a:t>
            </a:r>
            <a:b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w Knurowie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 descr="1CARIT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420888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4457" y="404664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FESTYN CHARYTATYWNY</a:t>
            </a:r>
          </a:p>
        </p:txBody>
      </p:sp>
      <p:pic>
        <p:nvPicPr>
          <p:cNvPr id="3" name="Obraz 2" descr="Festyn charytatyw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580526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festyn charytatywny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festyn charytatywny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60648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festyn charytatywny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festyn charytatywny 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5640" y="3789040"/>
            <a:ext cx="4488360" cy="252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0"/>
            <a:ext cx="64475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>
                <a:solidFill>
                  <a:schemeClr val="tx1"/>
                </a:solidFill>
              </a:rPr>
              <a:t>Współorganizacja</a:t>
            </a:r>
            <a:r>
              <a:rPr lang="pl-PL" dirty="0">
                <a:solidFill>
                  <a:schemeClr val="tx1"/>
                </a:solidFill>
              </a:rPr>
              <a:t>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KNUROWSKICH DNI INTEGRACJI</a:t>
            </a:r>
          </a:p>
        </p:txBody>
      </p:sp>
      <p:pic>
        <p:nvPicPr>
          <p:cNvPr id="3" name="Obraz 2" descr="dni integrac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080120"/>
            <a:ext cx="5777880" cy="577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04664"/>
            <a:ext cx="2942090" cy="263042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3" name="Obraz 2" descr="KDI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44616" cy="415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KD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56992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764704"/>
            <a:ext cx="61024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Cel </a:t>
            </a:r>
            <a:r>
              <a:rPr lang="pl-PL" sz="2400" b="1" dirty="0" err="1"/>
              <a:t>autoewaluacji</a:t>
            </a:r>
            <a:endParaRPr lang="pl-PL" sz="2400" b="1" dirty="0"/>
          </a:p>
          <a:p>
            <a:endParaRPr lang="pl-PL" sz="2400" dirty="0"/>
          </a:p>
          <a:p>
            <a:pPr>
              <a:buFont typeface="Arial" pitchFamily="34" charset="0"/>
              <a:buChar char="•"/>
            </a:pPr>
            <a:r>
              <a:rPr lang="pl-PL" sz="2400" dirty="0"/>
              <a:t> sprawdzanie, w jakim stopniu szkoła osiąga cele określone w polskiej koncepcji </a:t>
            </a:r>
            <a:r>
              <a:rPr lang="pl-PL" sz="2400" dirty="0" err="1"/>
              <a:t>SzPZ</a:t>
            </a:r>
            <a:r>
              <a:rPr lang="pl-PL" sz="2400" dirty="0"/>
              <a:t> </a:t>
            </a:r>
            <a:r>
              <a:rPr lang="pl-PL" sz="2400" dirty="0" smtClean="0"/>
              <a:t>( w odniesieniu do czterech standardów SPZ) </a:t>
            </a:r>
            <a:endParaRPr lang="pl-PL" sz="2400" dirty="0"/>
          </a:p>
          <a:p>
            <a:pPr>
              <a:buFont typeface="Arial" pitchFamily="34" charset="0"/>
              <a:buChar char="•"/>
            </a:pPr>
            <a:r>
              <a:rPr lang="pl-PL" sz="2400" dirty="0"/>
              <a:t> </a:t>
            </a:r>
            <a:r>
              <a:rPr lang="pl-PL" sz="2400" dirty="0" smtClean="0"/>
              <a:t>uzyskanie informacji na temat skuteczności podejmowanych działań </a:t>
            </a:r>
            <a:br>
              <a:rPr lang="pl-PL" sz="2400" dirty="0" smtClean="0"/>
            </a:br>
            <a:r>
              <a:rPr lang="pl-PL" sz="2400" dirty="0" smtClean="0"/>
              <a:t>w zakresie promocji zdrowia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poznanie mocnych stron i osiągnięć szkoły 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określenie </a:t>
            </a:r>
            <a:r>
              <a:rPr lang="pl-PL" sz="2400" dirty="0"/>
              <a:t>problemów </a:t>
            </a:r>
            <a:r>
              <a:rPr lang="pl-PL" sz="2400" dirty="0" smtClean="0"/>
              <a:t>priorytetowych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planowanie dalszych działań </a:t>
            </a:r>
            <a:endParaRPr lang="pl-PL" sz="2400" dirty="0"/>
          </a:p>
        </p:txBody>
      </p:sp>
      <p:pic>
        <p:nvPicPr>
          <p:cNvPr id="3" name="Obraz 2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137920"/>
            <a:ext cx="720080" cy="720080"/>
          </a:xfrm>
          <a:prstGeom prst="rect">
            <a:avLst/>
          </a:prstGeom>
        </p:spPr>
      </p:pic>
      <p:pic>
        <p:nvPicPr>
          <p:cNvPr id="4" name="Obraz 3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6137920"/>
            <a:ext cx="720080" cy="720080"/>
          </a:xfrm>
          <a:prstGeom prst="rect">
            <a:avLst/>
          </a:prstGeom>
        </p:spPr>
      </p:pic>
      <p:pic>
        <p:nvPicPr>
          <p:cNvPr id="5" name="Obraz 4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6137920"/>
            <a:ext cx="720080" cy="720080"/>
          </a:xfrm>
          <a:prstGeom prst="rect">
            <a:avLst/>
          </a:prstGeom>
        </p:spPr>
      </p:pic>
      <p:pic>
        <p:nvPicPr>
          <p:cNvPr id="6" name="Obraz 5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6137920"/>
            <a:ext cx="720080" cy="720080"/>
          </a:xfrm>
          <a:prstGeom prst="rect">
            <a:avLst/>
          </a:prstGeom>
        </p:spPr>
      </p:pic>
      <p:pic>
        <p:nvPicPr>
          <p:cNvPr id="7" name="Obraz 6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6137920"/>
            <a:ext cx="720080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892479" cy="15257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Organizowanie konkursów powiązanych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z tematyką promocji zdrowia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sz="3300" b="1" dirty="0">
                <a:solidFill>
                  <a:schemeClr val="tx1"/>
                </a:solidFill>
              </a:rPr>
              <a:t>KONKURS KULINARNY </a:t>
            </a:r>
            <a:br>
              <a:rPr lang="pl-PL" sz="3300" b="1" dirty="0">
                <a:solidFill>
                  <a:schemeClr val="tx1"/>
                </a:solidFill>
              </a:rPr>
            </a:br>
            <a:r>
              <a:rPr lang="pl-PL" sz="3300" b="1" dirty="0">
                <a:solidFill>
                  <a:schemeClr val="tx1"/>
                </a:solidFill>
              </a:rPr>
              <a:t>„SMACZNIE, ZDROWO, KOLOROWO”</a:t>
            </a:r>
          </a:p>
        </p:txBody>
      </p:sp>
      <p:pic>
        <p:nvPicPr>
          <p:cNvPr id="3" name="Obraz 2" descr="konkurs kulinar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321496"/>
            <a:ext cx="640871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onkurs kulinarn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44366" cy="472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konkurs kulinarny 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24948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konkurs kulinarny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1592" y="0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justyna\AppData\Local\Temp\logo_spz_30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548680"/>
            <a:ext cx="1619672" cy="1619672"/>
          </a:xfrm>
          <a:prstGeom prst="rect">
            <a:avLst/>
          </a:prstGeom>
          <a:noFill/>
        </p:spPr>
      </p:pic>
      <p:pic>
        <p:nvPicPr>
          <p:cNvPr id="8" name="Obraz 7" descr="depositphotos_26645381-stock-photo-green-apple-isolat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5157192"/>
            <a:ext cx="936104" cy="9361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Obraz 8" descr="depositphotos_26645381-stock-photo-green-apple-isolat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5229200"/>
            <a:ext cx="936104" cy="9361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0"/>
            <a:ext cx="6447501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„Mam  Talent”</a:t>
            </a:r>
          </a:p>
        </p:txBody>
      </p:sp>
      <p:pic>
        <p:nvPicPr>
          <p:cNvPr id="3" name="Obraz 2" descr="MAM TALENT 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1562" y="1052736"/>
            <a:ext cx="394243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AM TALENT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4630007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700808" y="620688"/>
            <a:ext cx="914399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„Dynia żywi,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dynia bawi,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dynia zdrowie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nam poprawi” </a:t>
            </a:r>
          </a:p>
        </p:txBody>
      </p:sp>
      <p:pic>
        <p:nvPicPr>
          <p:cNvPr id="3" name="Obraz 2" descr="dyn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645024"/>
            <a:ext cx="4392488" cy="293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dy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76672"/>
            <a:ext cx="4464496" cy="298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justyna\AppData\Local\Temp\logo_spz_300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077072"/>
            <a:ext cx="1619672" cy="1619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84584" y="420212"/>
            <a:ext cx="8892479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000" dirty="0">
                <a:solidFill>
                  <a:schemeClr val="tx1"/>
                </a:solidFill>
              </a:rPr>
              <a:t>Kształtowanie postaw prozdrowotnych uczniów</a:t>
            </a:r>
            <a:br>
              <a:rPr lang="pl-PL" sz="3000" dirty="0">
                <a:solidFill>
                  <a:schemeClr val="tx1"/>
                </a:solidFill>
              </a:rPr>
            </a:br>
            <a:r>
              <a:rPr lang="pl-PL" sz="3000" dirty="0">
                <a:solidFill>
                  <a:schemeClr val="tx1"/>
                </a:solidFill>
              </a:rPr>
              <a:t>„Europejski dzień przywracania czynności serca”</a:t>
            </a:r>
          </a:p>
        </p:txBody>
      </p:sp>
      <p:pic>
        <p:nvPicPr>
          <p:cNvPr id="3" name="Obraz 2" descr="resuscytacj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7698"/>
            <a:ext cx="8153450" cy="4590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resuscytac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772752"/>
            <a:ext cx="5112568" cy="287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resyscytac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04664"/>
            <a:ext cx="5760640" cy="324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ages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836712"/>
            <a:ext cx="2247900" cy="20097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8001" y="260648"/>
            <a:ext cx="6656287" cy="3752552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MATERIAŁY WYKORZYSTANE                    W PREZENTACJI</a:t>
            </a:r>
            <a:br>
              <a:rPr lang="pl-PL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● </a:t>
            </a:r>
            <a:r>
              <a:rPr lang="pl-PL" sz="2400" dirty="0" err="1" smtClean="0"/>
              <a:t>B.Woynarowska</a:t>
            </a:r>
            <a:r>
              <a:rPr lang="pl-PL" sz="2400" dirty="0" smtClean="0"/>
              <a:t> (red.) (2016), Szkoła Promująca Zdrowie. Poradnik dla szkól i osób wspierających ich działania w zakresie promocji zdrowia. </a:t>
            </a:r>
            <a:br>
              <a:rPr lang="pl-PL" sz="2400" dirty="0" smtClean="0"/>
            </a:br>
            <a:r>
              <a:rPr lang="pl-PL" sz="2400" dirty="0" smtClean="0"/>
              <a:t>● materiały szkoleniowe ROM-E </a:t>
            </a:r>
            <a:r>
              <a:rPr lang="pl-PL" sz="2400" dirty="0" err="1" smtClean="0"/>
              <a:t>Metis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w Katowicach</a:t>
            </a:r>
            <a:br>
              <a:rPr lang="pl-PL" sz="2400" dirty="0" smtClean="0"/>
            </a:br>
            <a:r>
              <a:rPr lang="pl-PL" sz="2400" dirty="0" smtClean="0"/>
              <a:t>● https://www.metis.pl/zdrowie/</a:t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</a:rPr>
              <a:t>DZIĘKUJEMY ZA UWAGĘ!</a:t>
            </a:r>
            <a:br>
              <a:rPr lang="pl-PL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pl-P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E5B6A95-E280-4596-91B7-B19058D058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260648"/>
            <a:ext cx="1632882" cy="16288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A918E33-BC04-44C2-B781-8B6CDFB7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99" r="13288"/>
          <a:stretch/>
        </p:blipFill>
        <p:spPr>
          <a:xfrm>
            <a:off x="683568" y="5877272"/>
            <a:ext cx="471385" cy="65916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A918E33-BC04-44C2-B781-8B6CDFB7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99" r="13288"/>
          <a:stretch/>
        </p:blipFill>
        <p:spPr>
          <a:xfrm>
            <a:off x="2987824" y="5877272"/>
            <a:ext cx="471385" cy="6591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A918E33-BC04-44C2-B781-8B6CDFB7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99" r="13288"/>
          <a:stretch/>
        </p:blipFill>
        <p:spPr>
          <a:xfrm>
            <a:off x="5220072" y="5877272"/>
            <a:ext cx="471385" cy="6591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A918E33-BC04-44C2-B781-8B6CDFB7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99" r="13288"/>
          <a:stretch/>
        </p:blipFill>
        <p:spPr>
          <a:xfrm>
            <a:off x="7956376" y="5877272"/>
            <a:ext cx="471385" cy="65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Metody i techniki badawcze </a:t>
            </a:r>
            <a:br>
              <a:rPr lang="pl-PL" sz="2800" b="1" dirty="0" smtClean="0"/>
            </a:br>
            <a:r>
              <a:rPr lang="pl-PL" sz="2800" b="1" dirty="0" smtClean="0"/>
              <a:t>w </a:t>
            </a:r>
            <a:r>
              <a:rPr lang="pl-PL" sz="2800" b="1" dirty="0" err="1" smtClean="0"/>
              <a:t>autoewaluacji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8001" y="3573016"/>
            <a:ext cx="6447501" cy="2468346"/>
          </a:xfrm>
        </p:spPr>
        <p:txBody>
          <a:bodyPr/>
          <a:lstStyle/>
          <a:p>
            <a:r>
              <a:rPr lang="pl-PL" sz="2400" dirty="0" smtClean="0"/>
              <a:t>• obserwacja bezpośrednia </a:t>
            </a:r>
          </a:p>
          <a:p>
            <a:r>
              <a:rPr lang="pl-PL" sz="2400" dirty="0" smtClean="0"/>
              <a:t>• analiza dokumentów </a:t>
            </a:r>
          </a:p>
          <a:p>
            <a:r>
              <a:rPr lang="pl-PL" sz="2400" dirty="0" smtClean="0"/>
              <a:t>• wywiady z wybranymi osobami </a:t>
            </a:r>
          </a:p>
          <a:p>
            <a:r>
              <a:rPr lang="pl-PL" sz="2400" dirty="0" smtClean="0"/>
              <a:t>• badania ankietowe uczniów, nauczycieli, pracowników niepedagogicznych i rodziców</a:t>
            </a:r>
          </a:p>
          <a:p>
            <a:endParaRPr lang="pl-PL" dirty="0"/>
          </a:p>
        </p:txBody>
      </p:sp>
      <p:pic>
        <p:nvPicPr>
          <p:cNvPr id="4" name="Picture 2" descr="C:\Users\justyna\AppData\Local\Temp\logo_spz_3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1619672" cy="1619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B61A4E48-4CCD-4DC7-A5B8-6D32722DEFA0}"/>
              </a:ext>
            </a:extLst>
          </p:cNvPr>
          <p:cNvSpPr txBox="1"/>
          <p:nvPr/>
        </p:nvSpPr>
        <p:spPr>
          <a:xfrm>
            <a:off x="251520" y="1628800"/>
            <a:ext cx="684076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/>
              <a:t>PODSUMOWANIE WYNIKÓW </a:t>
            </a:r>
          </a:p>
          <a:p>
            <a:pPr algn="ctr"/>
            <a:r>
              <a:rPr lang="pl-PL" sz="4800" b="1" dirty="0"/>
              <a:t>W POSZCZEGÓLNYCH STANDARDACH </a:t>
            </a:r>
          </a:p>
        </p:txBody>
      </p:sp>
      <p:pic>
        <p:nvPicPr>
          <p:cNvPr id="3" name="Obraz 2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404664"/>
            <a:ext cx="1268760" cy="126876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4" name="Obraz 3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2276872"/>
            <a:ext cx="1268760" cy="126876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5" name="Obraz 4" descr="depositphotos_26645381-stock-photo-green-apple-isol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4077072"/>
            <a:ext cx="1268760" cy="126876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4824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316914">
            <a:off x="5061569" y="4138062"/>
            <a:ext cx="2247900" cy="20097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739280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ldhabi" pitchFamily="2" charset="-78"/>
              </a:rPr>
              <a:t>STANDARD PIERWSZY</a:t>
            </a:r>
            <a:endParaRPr lang="pl-PL" sz="5400" b="1" dirty="0">
              <a:solidFill>
                <a:schemeClr val="accent1">
                  <a:lumMod val="50000"/>
                </a:schemeClr>
              </a:solidFill>
              <a:latin typeface="+mn-lt"/>
              <a:cs typeface="Aldhabi" pitchFamily="2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001" y="2564904"/>
            <a:ext cx="6447501" cy="34764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/>
              <a:t>	Koncepcja pracy szkoły, jej struktura </a:t>
            </a:r>
            <a:br>
              <a:rPr lang="pl-PL" sz="2800" dirty="0" smtClean="0"/>
            </a:br>
            <a:r>
              <a:rPr lang="pl-PL" sz="2800" dirty="0" smtClean="0"/>
              <a:t>i organizacja sprzyjają uczestnictwu społeczności szkolnej w realizacji działań w zakresie promocji zdrowia oraz skuteczności i długofalowości tych działań.</a:t>
            </a: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0721A25A-49DC-44F9-AA9C-82C8B3E3D1E6}"/>
              </a:ext>
            </a:extLst>
          </p:cNvPr>
          <p:cNvSpPr/>
          <p:nvPr/>
        </p:nvSpPr>
        <p:spPr>
          <a:xfrm>
            <a:off x="364372" y="5062069"/>
            <a:ext cx="7972756" cy="98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50000"/>
              </a:lnSpc>
              <a:spcAft>
                <a:spcPts val="0"/>
              </a:spcAft>
            </a:pPr>
            <a:endParaRPr lang="pl-PL" sz="1400" b="1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50000"/>
              </a:lnSpc>
              <a:spcAft>
                <a:spcPts val="0"/>
              </a:spcAft>
            </a:pPr>
            <a:r>
              <a:rPr lang="pl-PL" sz="1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Średnia </a:t>
            </a:r>
            <a:r>
              <a:rPr lang="pl-PL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punktów dla standardu pierwszego </a:t>
            </a:r>
            <a:r>
              <a:rPr lang="pl-PL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1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4,92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Wykres 21"/>
          <p:cNvGraphicFramePr/>
          <p:nvPr/>
        </p:nvGraphicFramePr>
        <p:xfrm>
          <a:off x="899592" y="908720"/>
          <a:ext cx="748883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70931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8024439" cy="5555704"/>
          </a:xfrm>
        </p:spPr>
        <p:txBody>
          <a:bodyPr>
            <a:normAutofit/>
          </a:bodyPr>
          <a:lstStyle/>
          <a:p>
            <a:r>
              <a:rPr lang="pl-PL" sz="3100" b="1" dirty="0" smtClean="0">
                <a:solidFill>
                  <a:schemeClr val="accent1">
                    <a:lumMod val="50000"/>
                  </a:schemeClr>
                </a:solidFill>
              </a:rPr>
              <a:t>Mocne strony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Edukacja zdrowotna jest jednym z wiodących kierunków pracy szkoły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Uczniowie, pracownicy szkoły i rodzice mają poczucie, że zdrowie i dobre samopoczucie jest ważną sprawą w szkole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Promocja zdrowia należy do priorytetów szkoły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i dotyczy uczniów, ich rodziców i pracowników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● W szkole podejmuje się szereg działań z zakresu promocji zdrowia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1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Problem priorytetowy: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●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Dokumentacja związana z planowaniem i ewaluacją działań 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zakresie promocji zdrowia nie była prowadzona na bieżąco</a:t>
            </a:r>
            <a:br>
              <a:rPr lang="pl-PL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371</Words>
  <Application>Microsoft Office PowerPoint</Application>
  <PresentationFormat>Pokaz na ekranie (4:3)</PresentationFormat>
  <Paragraphs>124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Motyw1</vt:lpstr>
      <vt:lpstr>AUTOEWALUACJA  DZIAŁAŃ  SZKOŁY PROMUJĄCEJ ZDROWIE     </vt:lpstr>
      <vt:lpstr>Slajd 2</vt:lpstr>
      <vt:lpstr>UDZIAŁ SZKOŁY  W PROGRAMIE SPZ</vt:lpstr>
      <vt:lpstr>Slajd 4</vt:lpstr>
      <vt:lpstr>Metody i techniki badawcze  w autoewaluacji</vt:lpstr>
      <vt:lpstr>Slajd 6</vt:lpstr>
      <vt:lpstr>STANDARD PIERWSZY</vt:lpstr>
      <vt:lpstr>Slajd 8</vt:lpstr>
      <vt:lpstr>Mocne strony ● Edukacja zdrowotna jest jednym z wiodących kierunków pracy szkoły  ● Uczniowie, pracownicy szkoły i rodzice mają poczucie, że zdrowie i dobre samopoczucie jest ważną sprawą w szkole  ● Promocja zdrowia należy do priorytetów szkoły  i dotyczy uczniów, ich rodziców i pracowników ● W szkole podejmuje się szereg działań z zakresu promocji zdrowia      Problem priorytetowy:  ● Dokumentacja związana z planowaniem i ewaluacją działań  w zakresie promocji zdrowia nie była prowadzona na bieżąco </vt:lpstr>
      <vt:lpstr>STANDARD DRUGI</vt:lpstr>
      <vt:lpstr>Podsumowanie wyników w standardzie drugim </vt:lpstr>
      <vt:lpstr>Slajd 12</vt:lpstr>
      <vt:lpstr>STANDAR TRZECI</vt:lpstr>
      <vt:lpstr>Slajd 14</vt:lpstr>
      <vt:lpstr>Slajd 15</vt:lpstr>
      <vt:lpstr>STANDARD CZWARTY</vt:lpstr>
      <vt:lpstr>Slajd 17</vt:lpstr>
      <vt:lpstr>Mocne strony</vt:lpstr>
      <vt:lpstr>OCENY EFEKTÓW DZIAŁAŃ W ZAKRESIE DOBREGO SAMOPOCZUCIA W SZKOLE   Średnia liczba punktów dla czterech grup 4,8   </vt:lpstr>
      <vt:lpstr>OCENY EFEKTÓW PODEJMOWANYCH DZIAŁAŃ DLA UMOCNIANIA ZDROWIA </vt:lpstr>
      <vt:lpstr>  Działania na rzecz promocji zdrowia podejmowane przez Miejską Szkołą Podstawową  z Oddziałami Integracyjnymi nr 2 im. Karola Miarki w Knurowie </vt:lpstr>
      <vt:lpstr>Biesiada Śląska u Tereski</vt:lpstr>
      <vt:lpstr>Dzień Dziecka  „na wesoło”</vt:lpstr>
      <vt:lpstr>Bal karnawałowy  dla grupy wiekowej 0-3</vt:lpstr>
      <vt:lpstr>Dyskoteki  dla uczniów klas 4-8  </vt:lpstr>
      <vt:lpstr>„DZIEŃ    KOTA”</vt:lpstr>
      <vt:lpstr>„MIKOŁAJKI”</vt:lpstr>
      <vt:lpstr>„JASEŁKA”</vt:lpstr>
      <vt:lpstr>„NASZE PEREŁKI”</vt:lpstr>
      <vt:lpstr>Współpraca z Policją  i Strażą Pożarną</vt:lpstr>
      <vt:lpstr>Podsumowanie akcji  „NIE dla czadu!”</vt:lpstr>
      <vt:lpstr>Żywa lekcja historii  „Wizyta Bractwa KERIN”</vt:lpstr>
      <vt:lpstr>„ZIELONY TYDZIEŃ”</vt:lpstr>
      <vt:lpstr>Wizyta w Przedsiębiorstwie  Produkcyjno-Handlowo-Usługowym KOMART</vt:lpstr>
      <vt:lpstr> Występ dla podopiecznych M.B. Uzdrowienie Chorych Caritas  w Knurowie </vt:lpstr>
      <vt:lpstr>FESTYN CHARYTATYWNY</vt:lpstr>
      <vt:lpstr>Slajd 37</vt:lpstr>
      <vt:lpstr>Współorganizacja  KNUROWSKICH DNI INTEGRACJI</vt:lpstr>
      <vt:lpstr>Slajd 39</vt:lpstr>
      <vt:lpstr>Organizowanie konkursów powiązanych  z tematyką promocji zdrowia  KONKURS KULINARNY  „SMACZNIE, ZDROWO, KOLOROWO”</vt:lpstr>
      <vt:lpstr>Slajd 41</vt:lpstr>
      <vt:lpstr>„Mam  Talent”</vt:lpstr>
      <vt:lpstr>„Dynia żywi,  dynia bawi,  dynia zdrowie  nam poprawi” </vt:lpstr>
      <vt:lpstr>Kształtowanie postaw prozdrowotnych uczniów „Europejski dzień przywracania czynności serca”</vt:lpstr>
      <vt:lpstr>Slajd 45</vt:lpstr>
      <vt:lpstr>MATERIAŁY WYKORZYSTANE                    W PREZENTACJI  ● B.Woynarowska (red.) (2016), Szkoła Promująca Zdrowie. Poradnik dla szkól i osób wspierających ich działania w zakresie promocji zdrowia.  ● materiały szkoleniowe ROM-E Metis  w Katowicach ● https://www.metis.pl/zdrowie/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PROMUJĄCA ZDROWIE</dc:title>
  <dc:creator>Barbara Szulc</dc:creator>
  <cp:lastModifiedBy>justyna wolf</cp:lastModifiedBy>
  <cp:revision>46</cp:revision>
  <dcterms:created xsi:type="dcterms:W3CDTF">2019-02-19T10:57:44Z</dcterms:created>
  <dcterms:modified xsi:type="dcterms:W3CDTF">2020-06-30T20:17:59Z</dcterms:modified>
</cp:coreProperties>
</file>