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pl-PL" sz="4400" spc="-1" strike="noStrike">
                <a:latin typeface="Arial"/>
              </a:rPr>
              <a:t>Kliknij, aby przesunąć slajd</a:t>
            </a:r>
            <a:endParaRPr b="0" lang="pl-PL" sz="4400" spc="-1" strike="noStrike">
              <a:latin typeface="Arial"/>
            </a:endParaRPr>
          </a:p>
        </p:txBody>
      </p:sp>
      <p:sp>
        <p:nvSpPr>
          <p:cNvPr id="77" name="PlaceHolder 2"/>
          <p:cNvSpPr>
            <a:spLocks noGrp="1"/>
          </p:cNvSpPr>
          <p:nvPr>
            <p:ph type="body"/>
          </p:nvPr>
        </p:nvSpPr>
        <p:spPr>
          <a:xfrm>
            <a:off x="756000" y="5078520"/>
            <a:ext cx="6047640" cy="4811040"/>
          </a:xfrm>
          <a:prstGeom prst="rect">
            <a:avLst/>
          </a:prstGeom>
        </p:spPr>
        <p:txBody>
          <a:bodyPr lIns="0" rIns="0" tIns="0" bIns="0">
            <a:noAutofit/>
          </a:bodyPr>
          <a:p>
            <a:r>
              <a:rPr b="0" lang="pl-PL" sz="2000" spc="-1" strike="noStrike">
                <a:latin typeface="Arial"/>
              </a:rPr>
              <a:t>Kliknij, aby edytować format notatek</a:t>
            </a:r>
            <a:endParaRPr b="0" lang="pl-PL" sz="2000" spc="-1" strike="noStrike">
              <a:latin typeface="Arial"/>
            </a:endParaRPr>
          </a:p>
        </p:txBody>
      </p:sp>
      <p:sp>
        <p:nvSpPr>
          <p:cNvPr id="78" name="PlaceHolder 3"/>
          <p:cNvSpPr>
            <a:spLocks noGrp="1"/>
          </p:cNvSpPr>
          <p:nvPr>
            <p:ph type="hdr"/>
          </p:nvPr>
        </p:nvSpPr>
        <p:spPr>
          <a:xfrm>
            <a:off x="0" y="0"/>
            <a:ext cx="3280680" cy="534240"/>
          </a:xfrm>
          <a:prstGeom prst="rect">
            <a:avLst/>
          </a:prstGeom>
        </p:spPr>
        <p:txBody>
          <a:bodyPr lIns="0" rIns="0" tIns="0" bIns="0">
            <a:noAutofit/>
          </a:bodyPr>
          <a:p>
            <a:r>
              <a:rPr b="0" lang="pl-PL" sz="1400" spc="-1" strike="noStrike">
                <a:latin typeface="Times New Roman"/>
              </a:rPr>
              <a:t> </a:t>
            </a:r>
            <a:endParaRPr b="0" lang="pl-PL" sz="1400" spc="-1" strike="noStrike">
              <a:latin typeface="Times New Roman"/>
            </a:endParaRPr>
          </a:p>
        </p:txBody>
      </p:sp>
      <p:sp>
        <p:nvSpPr>
          <p:cNvPr id="79" name="PlaceHolder 4"/>
          <p:cNvSpPr>
            <a:spLocks noGrp="1"/>
          </p:cNvSpPr>
          <p:nvPr>
            <p:ph type="dt"/>
          </p:nvPr>
        </p:nvSpPr>
        <p:spPr>
          <a:xfrm>
            <a:off x="4278960" y="0"/>
            <a:ext cx="3280680" cy="534240"/>
          </a:xfrm>
          <a:prstGeom prst="rect">
            <a:avLst/>
          </a:prstGeom>
        </p:spPr>
        <p:txBody>
          <a:bodyPr lIns="0" rIns="0" tIns="0" bIns="0">
            <a:noAutofit/>
          </a:bodyPr>
          <a:p>
            <a:pPr algn="r"/>
            <a:r>
              <a:rPr b="0" lang="pl-PL" sz="1400" spc="-1" strike="noStrike">
                <a:latin typeface="Times New Roman"/>
              </a:rPr>
              <a:t> </a:t>
            </a:r>
            <a:endParaRPr b="0" lang="pl-PL" sz="1400" spc="-1" strike="noStrike">
              <a:latin typeface="Times New Roman"/>
            </a:endParaRPr>
          </a:p>
        </p:txBody>
      </p:sp>
      <p:sp>
        <p:nvSpPr>
          <p:cNvPr id="80" name="PlaceHolder 5"/>
          <p:cNvSpPr>
            <a:spLocks noGrp="1"/>
          </p:cNvSpPr>
          <p:nvPr>
            <p:ph type="ftr"/>
          </p:nvPr>
        </p:nvSpPr>
        <p:spPr>
          <a:xfrm>
            <a:off x="0" y="10157400"/>
            <a:ext cx="3280680" cy="534240"/>
          </a:xfrm>
          <a:prstGeom prst="rect">
            <a:avLst/>
          </a:prstGeom>
        </p:spPr>
        <p:txBody>
          <a:bodyPr lIns="0" rIns="0" tIns="0" bIns="0" anchor="b">
            <a:noAutofit/>
          </a:bodyPr>
          <a:p>
            <a:r>
              <a:rPr b="0" lang="pl-PL" sz="1400" spc="-1" strike="noStrike">
                <a:latin typeface="Times New Roman"/>
              </a:rPr>
              <a:t> </a:t>
            </a:r>
            <a:endParaRPr b="0" lang="pl-PL" sz="1400" spc="-1" strike="noStrike">
              <a:latin typeface="Times New Roman"/>
            </a:endParaRPr>
          </a:p>
        </p:txBody>
      </p:sp>
      <p:sp>
        <p:nvSpPr>
          <p:cNvPr id="8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E43D431-DCE3-447D-8DD0-731773194294}" type="slidenum">
              <a:rPr b="0" lang="pl-PL" sz="1400" spc="-1" strike="noStrike">
                <a:latin typeface="Times New Roman"/>
              </a:rPr>
              <a:t>&lt;numer&gt;</a:t>
            </a:fld>
            <a:endParaRPr b="0" lang="pl-PL"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5AFBC6A6-957E-4B5E-931E-94FC5EEEA483}" type="slidenum">
              <a:rPr b="0" lang="pl-PL" sz="1200" spc="-1" strike="noStrike">
                <a:latin typeface="+mn-lt"/>
              </a:rPr>
              <a:t>1</a:t>
            </a:fld>
            <a:endParaRPr b="0" lang="pl-PL" sz="1200" spc="-1" strike="noStrike">
              <a:latin typeface="Arial"/>
            </a:endParaRPr>
          </a:p>
        </p:txBody>
      </p:sp>
      <p:sp>
        <p:nvSpPr>
          <p:cNvPr id="119" name="PlaceHolder 2"/>
          <p:cNvSpPr>
            <a:spLocks noGrp="1"/>
          </p:cNvSpPr>
          <p:nvPr>
            <p:ph type="sldImg"/>
          </p:nvPr>
        </p:nvSpPr>
        <p:spPr>
          <a:xfrm>
            <a:off x="1143000" y="685800"/>
            <a:ext cx="4571280" cy="3428280"/>
          </a:xfrm>
          <a:prstGeom prst="rect">
            <a:avLst/>
          </a:prstGeom>
        </p:spPr>
      </p:sp>
      <p:sp>
        <p:nvSpPr>
          <p:cNvPr id="120" name="PlaceHolder 3"/>
          <p:cNvSpPr>
            <a:spLocks noGrp="1"/>
          </p:cNvSpPr>
          <p:nvPr>
            <p:ph type="body"/>
          </p:nvPr>
        </p:nvSpPr>
        <p:spPr>
          <a:xfrm>
            <a:off x="685800" y="4343400"/>
            <a:ext cx="5485680" cy="4114080"/>
          </a:xfrm>
          <a:prstGeom prst="rect">
            <a:avLst/>
          </a:prstGeom>
        </p:spPr>
        <p:txBody>
          <a:bodyPr lIns="0" rIns="0" tIns="0" bIns="0">
            <a:noAutofit/>
          </a:bodyPr>
          <a:p>
            <a:endParaRPr b="0" lang="pl-PL"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pl-PL"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pl-PL"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pl-PL"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pl-PL"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pl-PL"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pl-PL"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pl-PL"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pl-PL"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pl-PL"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pl-PL"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pl-PL"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pl-PL"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pl-PL"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pl-PL"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pl-PL"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pl-PL"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pl-PL"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pl-PL"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pl-PL"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pl-PL" sz="1800" spc="-1" strike="noStrike">
                <a:latin typeface="Arial"/>
              </a:rPr>
              <a:t>Kliknij, aby edytować format tekstu tytułu</a:t>
            </a:r>
            <a:endParaRPr b="0" lang="pl-PL"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latin typeface="Arial"/>
              </a:rPr>
              <a:t>Kliknij, aby edytować format tekstu konspektu</a:t>
            </a:r>
            <a:endParaRPr b="0" lang="pl-PL" sz="3200" spc="-1" strike="noStrike">
              <a:latin typeface="Arial"/>
            </a:endParaRPr>
          </a:p>
          <a:p>
            <a:pPr lvl="1" marL="864000" indent="-324000">
              <a:spcBef>
                <a:spcPts val="1134"/>
              </a:spcBef>
              <a:buClr>
                <a:srgbClr val="000000"/>
              </a:buClr>
              <a:buSzPct val="75000"/>
              <a:buFont typeface="Symbol" charset="2"/>
              <a:buChar char=""/>
            </a:pPr>
            <a:r>
              <a:rPr b="0" lang="pl-PL" sz="2800" spc="-1" strike="noStrike">
                <a:latin typeface="Arial"/>
              </a:rPr>
              <a:t>Drugi poziom konspektu</a:t>
            </a:r>
            <a:endParaRPr b="0" lang="pl-PL" sz="2800" spc="-1" strike="noStrike">
              <a:latin typeface="Arial"/>
            </a:endParaRPr>
          </a:p>
          <a:p>
            <a:pPr lvl="2" marL="1296000" indent="-288000">
              <a:spcBef>
                <a:spcPts val="850"/>
              </a:spcBef>
              <a:buClr>
                <a:srgbClr val="000000"/>
              </a:buClr>
              <a:buSzPct val="45000"/>
              <a:buFont typeface="Wingdings" charset="2"/>
              <a:buChar char=""/>
            </a:pPr>
            <a:r>
              <a:rPr b="0" lang="pl-PL" sz="2400" spc="-1" strike="noStrike">
                <a:latin typeface="Arial"/>
              </a:rPr>
              <a:t>Trzeci poziom konspektu</a:t>
            </a:r>
            <a:endParaRPr b="0" lang="pl-PL" sz="2400" spc="-1" strike="noStrike">
              <a:latin typeface="Arial"/>
            </a:endParaRPr>
          </a:p>
          <a:p>
            <a:pPr lvl="3" marL="1728000" indent="-216000">
              <a:spcBef>
                <a:spcPts val="567"/>
              </a:spcBef>
              <a:buClr>
                <a:srgbClr val="000000"/>
              </a:buClr>
              <a:buSzPct val="75000"/>
              <a:buFont typeface="Symbol" charset="2"/>
              <a:buChar char=""/>
            </a:pPr>
            <a:r>
              <a:rPr b="0" lang="pl-PL" sz="2000" spc="-1" strike="noStrike">
                <a:latin typeface="Arial"/>
              </a:rPr>
              <a:t>Czwarty poziom konspektu</a:t>
            </a:r>
            <a:endParaRPr b="0" lang="pl-PL" sz="2000" spc="-1" strike="noStrike">
              <a:latin typeface="Arial"/>
            </a:endParaRPr>
          </a:p>
          <a:p>
            <a:pPr lvl="4" marL="2160000" indent="-216000">
              <a:spcBef>
                <a:spcPts val="283"/>
              </a:spcBef>
              <a:buClr>
                <a:srgbClr val="000000"/>
              </a:buClr>
              <a:buSzPct val="45000"/>
              <a:buFont typeface="Wingdings" charset="2"/>
              <a:buChar char=""/>
            </a:pPr>
            <a:r>
              <a:rPr b="0" lang="pl-PL" sz="2000" spc="-1" strike="noStrike">
                <a:latin typeface="Arial"/>
              </a:rPr>
              <a:t>Piąty poziom konspektu</a:t>
            </a:r>
            <a:endParaRPr b="0" lang="pl-PL" sz="2000" spc="-1" strike="noStrike">
              <a:latin typeface="Arial"/>
            </a:endParaRPr>
          </a:p>
          <a:p>
            <a:pPr lvl="5" marL="2592000" indent="-216000">
              <a:spcBef>
                <a:spcPts val="283"/>
              </a:spcBef>
              <a:buClr>
                <a:srgbClr val="000000"/>
              </a:buClr>
              <a:buSzPct val="45000"/>
              <a:buFont typeface="Wingdings" charset="2"/>
              <a:buChar char=""/>
            </a:pPr>
            <a:r>
              <a:rPr b="0" lang="pl-PL" sz="2000" spc="-1" strike="noStrike">
                <a:latin typeface="Arial"/>
              </a:rPr>
              <a:t>Szósty poziom konspektu</a:t>
            </a:r>
            <a:endParaRPr b="0" lang="pl-PL" sz="2000" spc="-1" strike="noStrike">
              <a:latin typeface="Arial"/>
            </a:endParaRPr>
          </a:p>
          <a:p>
            <a:pPr lvl="6" marL="3024000" indent="-216000">
              <a:spcBef>
                <a:spcPts val="283"/>
              </a:spcBef>
              <a:buClr>
                <a:srgbClr val="000000"/>
              </a:buClr>
              <a:buSzPct val="45000"/>
              <a:buFont typeface="Wingdings" charset="2"/>
              <a:buChar char=""/>
            </a:pPr>
            <a:r>
              <a:rPr b="0" lang="pl-PL" sz="2000" spc="-1" strike="noStrike">
                <a:latin typeface="Arial"/>
              </a:rPr>
              <a:t>Siódmy poziom konspektu</a:t>
            </a:r>
            <a:endParaRPr b="0" lang="pl-PL"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pl-PL" sz="4400" spc="-1" strike="noStrike">
                <a:latin typeface="Arial"/>
              </a:rPr>
              <a:t>Kliknij, aby edytować format tekstu tytułu</a:t>
            </a:r>
            <a:endParaRPr b="0" lang="pl-PL"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latin typeface="Arial"/>
              </a:rPr>
              <a:t>Kliknij, aby edytować format tekstu konspektu</a:t>
            </a:r>
            <a:endParaRPr b="0" lang="pl-PL" sz="3200" spc="-1" strike="noStrike">
              <a:latin typeface="Arial"/>
            </a:endParaRPr>
          </a:p>
          <a:p>
            <a:pPr lvl="1" marL="864000" indent="-324000">
              <a:spcBef>
                <a:spcPts val="1134"/>
              </a:spcBef>
              <a:buClr>
                <a:srgbClr val="000000"/>
              </a:buClr>
              <a:buSzPct val="75000"/>
              <a:buFont typeface="Symbol" charset="2"/>
              <a:buChar char=""/>
            </a:pPr>
            <a:r>
              <a:rPr b="0" lang="pl-PL" sz="2800" spc="-1" strike="noStrike">
                <a:latin typeface="Arial"/>
              </a:rPr>
              <a:t>Drugi poziom konspektu</a:t>
            </a:r>
            <a:endParaRPr b="0" lang="pl-PL" sz="2800" spc="-1" strike="noStrike">
              <a:latin typeface="Arial"/>
            </a:endParaRPr>
          </a:p>
          <a:p>
            <a:pPr lvl="2" marL="1296000" indent="-288000">
              <a:spcBef>
                <a:spcPts val="850"/>
              </a:spcBef>
              <a:buClr>
                <a:srgbClr val="000000"/>
              </a:buClr>
              <a:buSzPct val="45000"/>
              <a:buFont typeface="Wingdings" charset="2"/>
              <a:buChar char=""/>
            </a:pPr>
            <a:r>
              <a:rPr b="0" lang="pl-PL" sz="2400" spc="-1" strike="noStrike">
                <a:latin typeface="Arial"/>
              </a:rPr>
              <a:t>Trzeci poziom konspektu</a:t>
            </a:r>
            <a:endParaRPr b="0" lang="pl-PL" sz="2400" spc="-1" strike="noStrike">
              <a:latin typeface="Arial"/>
            </a:endParaRPr>
          </a:p>
          <a:p>
            <a:pPr lvl="3" marL="1728000" indent="-216000">
              <a:spcBef>
                <a:spcPts val="567"/>
              </a:spcBef>
              <a:buClr>
                <a:srgbClr val="000000"/>
              </a:buClr>
              <a:buSzPct val="75000"/>
              <a:buFont typeface="Symbol" charset="2"/>
              <a:buChar char=""/>
            </a:pPr>
            <a:r>
              <a:rPr b="0" lang="pl-PL" sz="2000" spc="-1" strike="noStrike">
                <a:latin typeface="Arial"/>
              </a:rPr>
              <a:t>Czwarty poziom konspektu</a:t>
            </a:r>
            <a:endParaRPr b="0" lang="pl-PL" sz="2000" spc="-1" strike="noStrike">
              <a:latin typeface="Arial"/>
            </a:endParaRPr>
          </a:p>
          <a:p>
            <a:pPr lvl="4" marL="2160000" indent="-216000">
              <a:spcBef>
                <a:spcPts val="283"/>
              </a:spcBef>
              <a:buClr>
                <a:srgbClr val="000000"/>
              </a:buClr>
              <a:buSzPct val="45000"/>
              <a:buFont typeface="Wingdings" charset="2"/>
              <a:buChar char=""/>
            </a:pPr>
            <a:r>
              <a:rPr b="0" lang="pl-PL" sz="2000" spc="-1" strike="noStrike">
                <a:latin typeface="Arial"/>
              </a:rPr>
              <a:t>Piąty poziom konspektu</a:t>
            </a:r>
            <a:endParaRPr b="0" lang="pl-PL" sz="2000" spc="-1" strike="noStrike">
              <a:latin typeface="Arial"/>
            </a:endParaRPr>
          </a:p>
          <a:p>
            <a:pPr lvl="5" marL="2592000" indent="-216000">
              <a:spcBef>
                <a:spcPts val="283"/>
              </a:spcBef>
              <a:buClr>
                <a:srgbClr val="000000"/>
              </a:buClr>
              <a:buSzPct val="45000"/>
              <a:buFont typeface="Wingdings" charset="2"/>
              <a:buChar char=""/>
            </a:pPr>
            <a:r>
              <a:rPr b="0" lang="pl-PL" sz="2000" spc="-1" strike="noStrike">
                <a:latin typeface="Arial"/>
              </a:rPr>
              <a:t>Szósty poziom konspektu</a:t>
            </a:r>
            <a:endParaRPr b="0" lang="pl-PL" sz="2000" spc="-1" strike="noStrike">
              <a:latin typeface="Arial"/>
            </a:endParaRPr>
          </a:p>
          <a:p>
            <a:pPr lvl="6" marL="3024000" indent="-216000">
              <a:spcBef>
                <a:spcPts val="283"/>
              </a:spcBef>
              <a:buClr>
                <a:srgbClr val="000000"/>
              </a:buClr>
              <a:buSzPct val="45000"/>
              <a:buFont typeface="Wingdings" charset="2"/>
              <a:buChar char=""/>
            </a:pPr>
            <a:r>
              <a:rPr b="0" lang="pl-PL" sz="2000" spc="-1" strike="noStrike">
                <a:latin typeface="Arial"/>
              </a:rPr>
              <a:t>Siódmy poziom konspektu</a:t>
            </a:r>
            <a:endParaRPr b="0" lang="pl-PL"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3.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hyperlink" Target="https://youtu.be/8EVl2JT8bhY" TargetMode="External"/><Relationship Id="rId2" Type="http://schemas.openxmlformats.org/officeDocument/2006/relationships/hyperlink" Target="https://youtu.be/tj7XOimLugU" TargetMode="External"/><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s://tiny.pl/tzqzj" TargetMode="External"/><Relationship Id="rId2" Type="http://schemas.openxmlformats.org/officeDocument/2006/relationships/hyperlink" Target="https://www.kaspersky.pl/safe-kids" TargetMode="External"/><Relationship Id="rId3" Type="http://schemas.openxmlformats.org/officeDocument/2006/relationships/hyperlink" Target="https://tiny.pl/tzq3b" TargetMode="External"/><Relationship Id="rId4"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s://tiny.pl/tzxht" TargetMode="External"/><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hyperlink" Target="https://www.youtube.com/watch?v=hXYqp0H5VOU" TargetMode="External"/><Relationship Id="rId3" Type="http://schemas.openxmlformats.org/officeDocument/2006/relationships/hyperlink" Target="https://fundacja.orange.pl/kurs/" TargetMode="External"/><Relationship Id="rId4" Type="http://schemas.openxmlformats.org/officeDocument/2006/relationships/hyperlink" Target="http://dzieckowsieci.pl/" TargetMode="External"/><Relationship Id="rId5" Type="http://schemas.openxmlformats.org/officeDocument/2006/relationships/hyperlink" Target="http://cyfrowobezpieczni.pl/" TargetMode="External"/><Relationship Id="rId6" Type="http://schemas.openxmlformats.org/officeDocument/2006/relationships/hyperlink" Target="http://bezpieczneinterneciaki.pl/" TargetMode="External"/><Relationship Id="rId7"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82" name="CustomShape 1"/>
          <p:cNvSpPr/>
          <p:nvPr/>
        </p:nvSpPr>
        <p:spPr>
          <a:xfrm>
            <a:off x="685800" y="380880"/>
            <a:ext cx="5485680" cy="761400"/>
          </a:xfrm>
          <a:prstGeom prst="rect">
            <a:avLst/>
          </a:prstGeom>
          <a:noFill/>
          <a:ln w="9360">
            <a:noFill/>
          </a:ln>
        </p:spPr>
        <p:style>
          <a:lnRef idx="0"/>
          <a:fillRef idx="0"/>
          <a:effectRef idx="0"/>
          <a:fontRef idx="minor"/>
        </p:style>
        <p:txBody>
          <a:bodyPr lIns="90000" rIns="90000" tIns="45000" bIns="45000" anchor="ctr">
            <a:normAutofit/>
          </a:bodyPr>
          <a:p>
            <a:pPr algn="r">
              <a:lnSpc>
                <a:spcPct val="100000"/>
              </a:lnSpc>
            </a:pPr>
            <a:r>
              <a:rPr b="1" lang="pl-PL" sz="4000" spc="-1" strike="noStrike">
                <a:solidFill>
                  <a:srgbClr val="262626"/>
                </a:solidFill>
                <a:latin typeface="Calibri"/>
              </a:rPr>
              <a:t>Bezpieczeństwo w Sieci</a:t>
            </a:r>
            <a:endParaRPr b="0" lang="pl-PL" sz="4000" spc="-1" strike="noStrike">
              <a:latin typeface="Arial"/>
            </a:endParaRPr>
          </a:p>
        </p:txBody>
      </p:sp>
      <p:sp>
        <p:nvSpPr>
          <p:cNvPr id="83" name="CustomShape 2"/>
          <p:cNvSpPr/>
          <p:nvPr/>
        </p:nvSpPr>
        <p:spPr>
          <a:xfrm>
            <a:off x="1143000" y="5410080"/>
            <a:ext cx="7695360" cy="685080"/>
          </a:xfrm>
          <a:prstGeom prst="rect">
            <a:avLst/>
          </a:prstGeom>
          <a:noFill/>
          <a:ln w="9360">
            <a:noFill/>
          </a:ln>
        </p:spPr>
        <p:style>
          <a:lnRef idx="0"/>
          <a:fillRef idx="0"/>
          <a:effectRef idx="0"/>
          <a:fontRef idx="minor"/>
        </p:style>
        <p:txBody>
          <a:bodyPr lIns="90000" rIns="90000" tIns="45000" bIns="45000">
            <a:normAutofit fontScale="73000"/>
          </a:bodyPr>
          <a:p>
            <a:pPr algn="r">
              <a:lnSpc>
                <a:spcPct val="100000"/>
              </a:lnSpc>
              <a:spcBef>
                <a:spcPts val="561"/>
              </a:spcBef>
            </a:pPr>
            <a:r>
              <a:rPr b="0" lang="pl-PL" sz="2400" spc="-1" strike="noStrike">
                <a:solidFill>
                  <a:srgbClr val="262626"/>
                </a:solidFill>
                <a:latin typeface="Calibri"/>
              </a:rPr>
              <a:t>Szkoła</a:t>
            </a:r>
            <a:r>
              <a:rPr b="0" lang="pl-PL" sz="2800" spc="-1" strike="noStrike">
                <a:solidFill>
                  <a:srgbClr val="262626"/>
                </a:solidFill>
                <a:latin typeface="Calibri"/>
              </a:rPr>
              <a:t> </a:t>
            </a:r>
            <a:r>
              <a:rPr b="0" lang="pl-PL" sz="2400" spc="-1" strike="noStrike">
                <a:solidFill>
                  <a:srgbClr val="262626"/>
                </a:solidFill>
                <a:latin typeface="Calibri"/>
              </a:rPr>
              <a:t>Podstawowa </a:t>
            </a:r>
            <a:endParaRPr b="0" lang="pl-PL" sz="2400" spc="-1" strike="noStrike">
              <a:latin typeface="Arial"/>
            </a:endParaRPr>
          </a:p>
          <a:p>
            <a:pPr algn="r">
              <a:lnSpc>
                <a:spcPct val="100000"/>
              </a:lnSpc>
              <a:spcBef>
                <a:spcPts val="479"/>
              </a:spcBef>
            </a:pPr>
            <a:r>
              <a:rPr b="0" lang="pl-PL" sz="2400" spc="-1" strike="noStrike">
                <a:solidFill>
                  <a:srgbClr val="262626"/>
                </a:solidFill>
                <a:latin typeface="Calibri"/>
              </a:rPr>
              <a:t>im. Tadeusza Kościuszki w Białej Piskiej</a:t>
            </a:r>
            <a:endParaRPr b="0" lang="pl-PL" sz="2400" spc="-1" strike="noStrike">
              <a:latin typeface="Arial"/>
            </a:endParaRPr>
          </a:p>
          <a:p>
            <a:pPr algn="r">
              <a:lnSpc>
                <a:spcPct val="100000"/>
              </a:lnSpc>
              <a:spcBef>
                <a:spcPts val="561"/>
              </a:spcBef>
            </a:pPr>
            <a:endParaRPr b="0" lang="pl-PL"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85800" y="60948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      </a:t>
            </a:r>
            <a:r>
              <a:rPr b="1" lang="pl-PL" sz="2800" spc="-1" strike="noStrike">
                <a:solidFill>
                  <a:srgbClr val="262626"/>
                </a:solidFill>
                <a:latin typeface="Calibri"/>
              </a:rPr>
              <a:t>8. Zgłaszaj nielegalne i szkodliwe treści.</a:t>
            </a:r>
            <a:endParaRPr b="0" lang="pl-PL" sz="2800" spc="-1" strike="noStrike">
              <a:latin typeface="Arial"/>
            </a:endParaRPr>
          </a:p>
        </p:txBody>
      </p:sp>
      <p:sp>
        <p:nvSpPr>
          <p:cNvPr id="102" name="CustomShape 2"/>
          <p:cNvSpPr/>
          <p:nvPr/>
        </p:nvSpPr>
        <p:spPr>
          <a:xfrm>
            <a:off x="457200" y="1981080"/>
            <a:ext cx="8228880" cy="4342680"/>
          </a:xfrm>
          <a:prstGeom prst="rect">
            <a:avLst/>
          </a:prstGeom>
          <a:noFill/>
          <a:ln w="9360">
            <a:noFill/>
          </a:ln>
        </p:spPr>
        <p:style>
          <a:lnRef idx="0"/>
          <a:fillRef idx="0"/>
          <a:effectRef idx="0"/>
          <a:fontRef idx="minor"/>
        </p:style>
        <p:txBody>
          <a:bodyPr lIns="90000" rIns="90000" tIns="45000" bIns="45000">
            <a:noAutofit/>
          </a:bodyPr>
          <a:p>
            <a:pPr marL="343080" indent="-342360">
              <a:lnSpc>
                <a:spcPct val="80000"/>
              </a:lnSpc>
              <a:spcBef>
                <a:spcPts val="561"/>
              </a:spcBef>
            </a:pPr>
            <a:r>
              <a:rPr b="0" lang="pl-PL" sz="2800" spc="-1" strike="noStrike">
                <a:solidFill>
                  <a:srgbClr val="262626"/>
                </a:solidFill>
                <a:latin typeface="Calibri"/>
              </a:rPr>
              <a:t>    </a:t>
            </a:r>
            <a:r>
              <a:rPr b="0" lang="pl-PL" sz="2800" spc="-1" strike="noStrike">
                <a:solidFill>
                  <a:srgbClr val="262626"/>
                </a:solidFill>
                <a:latin typeface="Calibri"/>
              </a:rPr>
              <a:t>Wszyscy musimy wziąć odpowiedzialność </a:t>
            </a:r>
            <a:br/>
            <a:r>
              <a:rPr b="0" lang="pl-PL" sz="2800" spc="-1" strike="noStrike">
                <a:solidFill>
                  <a:srgbClr val="262626"/>
                </a:solidFill>
                <a:latin typeface="Calibri"/>
              </a:rPr>
              <a:t>za niewłaściwe czy nielegalne treści w Internecie. Nasze działania w tym względzie pomogą likwidować np. zjawisko pornografii dziecięcej szerzące się </a:t>
            </a:r>
            <a:br/>
            <a:r>
              <a:rPr b="0" lang="pl-PL" sz="2800" spc="-1" strike="noStrike">
                <a:solidFill>
                  <a:srgbClr val="262626"/>
                </a:solidFill>
                <a:latin typeface="Calibri"/>
              </a:rPr>
              <a:t>przy użyciu stron internetowych, chatów, e-maila itp. Nielegalne treści można zgłaszać na policję </a:t>
            </a:r>
            <a:br/>
            <a:r>
              <a:rPr b="0" lang="pl-PL" sz="2800" spc="-1" strike="noStrike">
                <a:solidFill>
                  <a:srgbClr val="262626"/>
                </a:solidFill>
                <a:latin typeface="Calibri"/>
              </a:rPr>
              <a:t>lub do współpracującego z nią punktu kontaktowego ds. zwalczania nielegalnych treści w Internecie – Hotline’u (www.dyzurnet.pl). Hotline kooperuje również z operatorami telekomunikacyjnymi </a:t>
            </a:r>
            <a:br/>
            <a:r>
              <a:rPr b="0" lang="pl-PL" sz="2800" spc="-1" strike="noStrike">
                <a:solidFill>
                  <a:srgbClr val="262626"/>
                </a:solidFill>
                <a:latin typeface="Calibri"/>
              </a:rPr>
              <a:t>i serwisami internetowymi w celu doprowadzenia </a:t>
            </a:r>
            <a:br/>
            <a:r>
              <a:rPr b="0" lang="pl-PL" sz="2800" spc="-1" strike="noStrike">
                <a:solidFill>
                  <a:srgbClr val="262626"/>
                </a:solidFill>
                <a:latin typeface="Calibri"/>
              </a:rPr>
              <a:t>do usunięcia nielegalnych materiałów z Sieci. </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720000" y="30492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9. Zapoznaj dziecko z NETYKIETĄ - </a:t>
            </a:r>
            <a:br/>
            <a:r>
              <a:rPr b="1" lang="pl-PL" sz="2800" spc="-1" strike="noStrike">
                <a:solidFill>
                  <a:srgbClr val="262626"/>
                </a:solidFill>
                <a:latin typeface="Calibri"/>
              </a:rPr>
              <a:t>              - Kodeksem Dobrego Zachowania w Internecie.</a:t>
            </a:r>
            <a:endParaRPr b="0" lang="pl-PL" sz="2800" spc="-1" strike="noStrike">
              <a:latin typeface="Arial"/>
            </a:endParaRPr>
          </a:p>
        </p:txBody>
      </p:sp>
      <p:sp>
        <p:nvSpPr>
          <p:cNvPr id="104" name="CustomShape 2"/>
          <p:cNvSpPr/>
          <p:nvPr/>
        </p:nvSpPr>
        <p:spPr>
          <a:xfrm>
            <a:off x="457200" y="1600200"/>
            <a:ext cx="8228880" cy="4525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641"/>
              </a:spcBef>
            </a:pPr>
            <a:r>
              <a:rPr b="0" lang="pl-PL" sz="3200" spc="-1" strike="noStrike">
                <a:solidFill>
                  <a:srgbClr val="262626"/>
                </a:solidFill>
                <a:latin typeface="Calibri"/>
              </a:rPr>
              <a:t>   </a:t>
            </a:r>
            <a:r>
              <a:rPr b="0" lang="pl-PL" sz="3200" spc="-1" strike="noStrike">
                <a:solidFill>
                  <a:srgbClr val="262626"/>
                </a:solidFill>
                <a:latin typeface="Calibri"/>
              </a:rPr>
              <a:t>Przypominaj dzieciom o zasadach dobrego wychowania. W każdej dziedzinie naszego życia, podobnie więc w Internecie, obowiązują takie reguły: powinno się być miłym, używać odpowiedniego słownictwa itp. (zasady Netykiety znajdziesz na stronie www.sieciaki.pl). Twoje dzieci powinny je poznać (nie wolno czytać nie swoich e-maili, kopiować zastrzeżonych materiałów, itp.). </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CustomShape 1"/>
          <p:cNvSpPr/>
          <p:nvPr/>
        </p:nvSpPr>
        <p:spPr>
          <a:xfrm>
            <a:off x="457200" y="27468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     </a:t>
            </a:r>
            <a:r>
              <a:rPr b="1" lang="pl-PL" sz="2800" spc="-1" strike="noStrike">
                <a:solidFill>
                  <a:srgbClr val="262626"/>
                </a:solidFill>
                <a:latin typeface="Calibri"/>
              </a:rPr>
              <a:t>10. Poznaj sposoby korzystania </a:t>
            </a:r>
            <a:br/>
            <a:r>
              <a:rPr b="1" lang="pl-PL" sz="2800" spc="-1" strike="noStrike">
                <a:solidFill>
                  <a:srgbClr val="262626"/>
                </a:solidFill>
                <a:latin typeface="Calibri"/>
              </a:rPr>
              <a:t>                    z Internetu przez Twoje dziecko.</a:t>
            </a:r>
            <a:r>
              <a:rPr b="1" lang="pl-PL" sz="4000" spc="-1" strike="noStrike">
                <a:solidFill>
                  <a:srgbClr val="262626"/>
                </a:solidFill>
                <a:latin typeface="Calibri"/>
              </a:rPr>
              <a:t> </a:t>
            </a:r>
            <a:endParaRPr b="0" lang="pl-PL" sz="4000" spc="-1" strike="noStrike">
              <a:latin typeface="Arial"/>
            </a:endParaRPr>
          </a:p>
        </p:txBody>
      </p:sp>
      <p:sp>
        <p:nvSpPr>
          <p:cNvPr id="106" name="CustomShape 2"/>
          <p:cNvSpPr/>
          <p:nvPr/>
        </p:nvSpPr>
        <p:spPr>
          <a:xfrm>
            <a:off x="380880" y="2133720"/>
            <a:ext cx="8228880" cy="3733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641"/>
              </a:spcBef>
            </a:pPr>
            <a:r>
              <a:rPr b="0" lang="pl-PL" sz="2800" spc="-1" strike="noStrike">
                <a:solidFill>
                  <a:srgbClr val="262626"/>
                </a:solidFill>
                <a:latin typeface="Calibri"/>
              </a:rPr>
              <a:t>    </a:t>
            </a:r>
            <a:r>
              <a:rPr b="0" lang="pl-PL" sz="2800" spc="-1" strike="noStrike">
                <a:solidFill>
                  <a:srgbClr val="262626"/>
                </a:solidFill>
                <a:latin typeface="Calibri"/>
              </a:rPr>
              <a:t>Przyjrzyj się, jak Twoje dziecko korzysta z Internetu, jakie strony lubi oglądać i jak zachowuje się w Sieci. Staraj się poznać znajomych, z którymi dziecko koresponduje za pośrednictwem Internetu. Ustalcie zasady korzystania z Sieci (wzory Umów Rodzic-Dziecko znajdziesz na stronie www.dzieckowsieci.pl) oraz sposoby postępowania w razie nietypowych sytuacji.</a:t>
            </a:r>
            <a:r>
              <a:rPr b="0" lang="pl-PL" sz="3200" spc="-1" strike="noStrike">
                <a:solidFill>
                  <a:srgbClr val="262626"/>
                </a:solidFill>
                <a:latin typeface="Calibri"/>
              </a:rPr>
              <a:t> </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533520" y="76212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11. Pamiętaj, że pozytywne </a:t>
            </a:r>
            <a:br/>
            <a:r>
              <a:rPr b="1" lang="pl-PL" sz="2800" spc="-1" strike="noStrike">
                <a:solidFill>
                  <a:srgbClr val="262626"/>
                </a:solidFill>
                <a:latin typeface="Calibri"/>
              </a:rPr>
              <a:t>               strony Internetu przeważają </a:t>
            </a:r>
            <a:br/>
            <a:r>
              <a:rPr b="1" lang="pl-PL" sz="2800" spc="-1" strike="noStrike">
                <a:solidFill>
                  <a:srgbClr val="262626"/>
                </a:solidFill>
                <a:latin typeface="Calibri"/>
              </a:rPr>
              <a:t>                       nad jego negatywnymi stronami.</a:t>
            </a:r>
            <a:br/>
            <a:endParaRPr b="0" lang="pl-PL" sz="2800" spc="-1" strike="noStrike">
              <a:latin typeface="Arial"/>
            </a:endParaRPr>
          </a:p>
        </p:txBody>
      </p:sp>
      <p:sp>
        <p:nvSpPr>
          <p:cNvPr id="108" name="CustomShape 2"/>
          <p:cNvSpPr/>
          <p:nvPr/>
        </p:nvSpPr>
        <p:spPr>
          <a:xfrm>
            <a:off x="762120" y="2362320"/>
            <a:ext cx="7162200" cy="376308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641"/>
              </a:spcBef>
            </a:pPr>
            <a:r>
              <a:rPr b="0" lang="pl-PL" sz="3200" spc="-1" strike="noStrike">
                <a:solidFill>
                  <a:srgbClr val="262626"/>
                </a:solidFill>
                <a:latin typeface="Calibri"/>
              </a:rPr>
              <a:t>    </a:t>
            </a:r>
            <a:r>
              <a:rPr b="0" lang="pl-PL" sz="3200" spc="-1" strike="noStrike">
                <a:solidFill>
                  <a:srgbClr val="262626"/>
                </a:solidFill>
                <a:latin typeface="Calibri"/>
              </a:rPr>
              <a:t>Internet jest doskonałym źródłem wiedzy, jak również dostarczycielem rozrywki. Pozwól swojemu dziecku </a:t>
            </a:r>
            <a:br/>
            <a:r>
              <a:rPr b="0" lang="pl-PL" sz="3200" spc="-1" strike="noStrike">
                <a:solidFill>
                  <a:srgbClr val="262626"/>
                </a:solidFill>
                <a:latin typeface="Calibri"/>
              </a:rPr>
              <a:t>w świadomy i bezpieczny sposób </a:t>
            </a:r>
            <a:br/>
            <a:r>
              <a:rPr b="0" lang="pl-PL" sz="3200" spc="-1" strike="noStrike">
                <a:solidFill>
                  <a:srgbClr val="262626"/>
                </a:solidFill>
                <a:latin typeface="Calibri"/>
              </a:rPr>
              <a:t>korzystać z oferowanego przez Sieć bogactwa.</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CustomShape 1"/>
          <p:cNvSpPr/>
          <p:nvPr/>
        </p:nvSpPr>
        <p:spPr>
          <a:xfrm>
            <a:off x="457200" y="27468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        </a:t>
            </a:r>
            <a:r>
              <a:rPr b="1" lang="pl-PL" sz="2800" spc="-1" strike="noStrike">
                <a:solidFill>
                  <a:srgbClr val="262626"/>
                </a:solidFill>
                <a:latin typeface="Calibri"/>
              </a:rPr>
              <a:t>13. Skonfigurowanie urządzeń </a:t>
            </a:r>
            <a:br/>
            <a:r>
              <a:rPr b="1" lang="pl-PL" sz="2800" spc="-1" strike="noStrike">
                <a:solidFill>
                  <a:srgbClr val="262626"/>
                </a:solidFill>
                <a:latin typeface="Calibri"/>
              </a:rPr>
              <a:t>          z których korzysta uczeń.</a:t>
            </a:r>
            <a:endParaRPr b="0" lang="pl-PL" sz="2800" spc="-1" strike="noStrike">
              <a:latin typeface="Arial"/>
            </a:endParaRPr>
          </a:p>
        </p:txBody>
      </p:sp>
      <p:sp>
        <p:nvSpPr>
          <p:cNvPr id="110" name="CustomShape 2"/>
          <p:cNvSpPr/>
          <p:nvPr/>
        </p:nvSpPr>
        <p:spPr>
          <a:xfrm>
            <a:off x="457200" y="1600200"/>
            <a:ext cx="8228880" cy="4525200"/>
          </a:xfrm>
          <a:prstGeom prst="rect">
            <a:avLst/>
          </a:prstGeom>
          <a:noFill/>
          <a:ln w="9360">
            <a:noFill/>
          </a:ln>
        </p:spPr>
        <p:style>
          <a:lnRef idx="0"/>
          <a:fillRef idx="0"/>
          <a:effectRef idx="0"/>
          <a:fontRef idx="minor"/>
        </p:style>
        <p:txBody>
          <a:bodyPr lIns="90000" rIns="90000" tIns="45000" bIns="45000">
            <a:noAutofit/>
          </a:bodyPr>
          <a:p>
            <a:pPr>
              <a:lnSpc>
                <a:spcPct val="90000"/>
              </a:lnSpc>
              <a:spcBef>
                <a:spcPts val="479"/>
              </a:spcBef>
            </a:pPr>
            <a:endParaRPr b="0" lang="pl-PL" sz="1800" spc="-1" strike="noStrike">
              <a:latin typeface="Arial"/>
            </a:endParaRPr>
          </a:p>
          <a:p>
            <a:pPr marL="343080" indent="-342360">
              <a:lnSpc>
                <a:spcPct val="90000"/>
              </a:lnSpc>
              <a:spcBef>
                <a:spcPts val="479"/>
              </a:spcBef>
            </a:pPr>
            <a:r>
              <a:rPr b="0" lang="pl-PL" sz="2400" spc="-1" strike="noStrike">
                <a:solidFill>
                  <a:srgbClr val="262626"/>
                </a:solidFill>
                <a:latin typeface="Calibri"/>
              </a:rPr>
              <a:t>    </a:t>
            </a:r>
            <a:r>
              <a:rPr b="0" lang="pl-PL" sz="2400" spc="-1" strike="noStrike">
                <a:solidFill>
                  <a:srgbClr val="262626"/>
                </a:solidFill>
                <a:latin typeface="Calibri"/>
              </a:rPr>
              <a:t>Większość urządzeń mogących mieć dostęp do sieci pozwala na ograniczenie dostępu do szkodliwych treści.</a:t>
            </a:r>
            <a:endParaRPr b="0" lang="pl-PL" sz="2400" spc="-1" strike="noStrike">
              <a:latin typeface="Arial"/>
            </a:endParaRPr>
          </a:p>
          <a:p>
            <a:pPr marL="343080" indent="-342360">
              <a:lnSpc>
                <a:spcPct val="90000"/>
              </a:lnSpc>
              <a:spcBef>
                <a:spcPts val="479"/>
              </a:spcBef>
              <a:buClr>
                <a:srgbClr val="262626"/>
              </a:buClr>
              <a:buFont typeface="Arial"/>
              <a:buChar char="•"/>
            </a:pPr>
            <a:r>
              <a:rPr b="0" lang="pl-PL" sz="2400" spc="-1" strike="noStrike">
                <a:solidFill>
                  <a:srgbClr val="262626"/>
                </a:solidFill>
                <a:latin typeface="Calibri"/>
              </a:rPr>
              <a:t>Aby sprawdzić jak skonfigurować urządzenie można zapoznać się z filmami instruktażowymi:</a:t>
            </a:r>
            <a:endParaRPr b="0" lang="pl-PL" sz="2400" spc="-1" strike="noStrike">
              <a:latin typeface="Arial"/>
            </a:endParaRPr>
          </a:p>
          <a:p>
            <a:pPr marL="343080" indent="-342360">
              <a:lnSpc>
                <a:spcPct val="90000"/>
              </a:lnSpc>
              <a:spcBef>
                <a:spcPts val="479"/>
              </a:spcBef>
              <a:buClr>
                <a:srgbClr val="262626"/>
              </a:buClr>
              <a:buFont typeface="Arial"/>
              <a:buChar char="•"/>
            </a:pPr>
            <a:r>
              <a:rPr b="0" lang="pl-PL" sz="2400" spc="-1" strike="noStrike">
                <a:solidFill>
                  <a:srgbClr val="262626"/>
                </a:solidFill>
                <a:latin typeface="Calibri"/>
              </a:rPr>
              <a:t>Windows 7: </a:t>
            </a:r>
            <a:r>
              <a:rPr b="0" lang="pl-PL" sz="2400" spc="-1" strike="noStrike" u="sng">
                <a:solidFill>
                  <a:srgbClr val="0000ff"/>
                </a:solidFill>
                <a:uFillTx/>
                <a:latin typeface="Calibri"/>
                <a:hlinkClick r:id="rId1"/>
              </a:rPr>
              <a:t>https://youtu.be/8EVl2JT8bhY</a:t>
            </a:r>
            <a:r>
              <a:rPr b="0" lang="pl-PL" sz="2400" spc="-1" strike="noStrike">
                <a:solidFill>
                  <a:srgbClr val="262626"/>
                </a:solidFill>
                <a:latin typeface="Calibri"/>
              </a:rPr>
              <a:t> (w nowszych systemach zabezpieczenia mogą znajdować się w Panelu sterowania jako Opcje rodzinne)</a:t>
            </a:r>
            <a:endParaRPr b="0" lang="pl-PL" sz="2400" spc="-1" strike="noStrike">
              <a:latin typeface="Arial"/>
            </a:endParaRPr>
          </a:p>
          <a:p>
            <a:pPr marL="343080" indent="-342360">
              <a:lnSpc>
                <a:spcPct val="90000"/>
              </a:lnSpc>
              <a:spcBef>
                <a:spcPts val="479"/>
              </a:spcBef>
              <a:buClr>
                <a:srgbClr val="262626"/>
              </a:buClr>
              <a:buFont typeface="Arial"/>
              <a:buChar char="•"/>
            </a:pPr>
            <a:r>
              <a:rPr b="0" lang="pl-PL" sz="2400" spc="-1" strike="noStrike">
                <a:solidFill>
                  <a:srgbClr val="262626"/>
                </a:solidFill>
                <a:latin typeface="Calibri"/>
              </a:rPr>
              <a:t>Android (smartfon, tablet): </a:t>
            </a:r>
            <a:r>
              <a:rPr b="0" lang="pl-PL" sz="2400" spc="-1" strike="noStrike" u="sng">
                <a:solidFill>
                  <a:srgbClr val="0000ff"/>
                </a:solidFill>
                <a:uFillTx/>
                <a:latin typeface="Calibri"/>
                <a:hlinkClick r:id="rId2"/>
              </a:rPr>
              <a:t>https://youtu.be/tj7XOimLugU</a:t>
            </a:r>
            <a:endParaRPr b="0" lang="pl-PL" sz="2400" spc="-1" strike="noStrike">
              <a:latin typeface="Arial"/>
            </a:endParaRPr>
          </a:p>
          <a:p>
            <a:pPr marL="343080" indent="-342360">
              <a:lnSpc>
                <a:spcPct val="90000"/>
              </a:lnSpc>
              <a:spcBef>
                <a:spcPts val="479"/>
              </a:spcBef>
              <a:buClr>
                <a:srgbClr val="262626"/>
              </a:buClr>
              <a:buFont typeface="Arial"/>
              <a:buChar char="•"/>
            </a:pPr>
            <a:r>
              <a:rPr b="0" lang="pl-PL" sz="2400" spc="-1" strike="noStrike">
                <a:solidFill>
                  <a:srgbClr val="262626"/>
                </a:solidFill>
                <a:latin typeface="Calibri"/>
              </a:rPr>
              <a:t>iOS (iPhone, iPad):https://youtu.be/K8--mztOu9s</a:t>
            </a:r>
            <a:endParaRPr b="0" lang="pl-PL" sz="24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457200" y="457200"/>
            <a:ext cx="8228880" cy="144720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              </a:t>
            </a:r>
            <a:r>
              <a:rPr b="1" lang="pl-PL" sz="2800" spc="-1" strike="noStrike">
                <a:solidFill>
                  <a:srgbClr val="262626"/>
                </a:solidFill>
                <a:latin typeface="Calibri"/>
              </a:rPr>
              <a:t>14. Korzystanie z oprogramowania                ograniczającego aktywność dziecka w Internecie</a:t>
            </a:r>
            <a:endParaRPr b="0" lang="pl-PL" sz="2800" spc="-1" strike="noStrike">
              <a:latin typeface="Arial"/>
            </a:endParaRPr>
          </a:p>
        </p:txBody>
      </p:sp>
      <p:sp>
        <p:nvSpPr>
          <p:cNvPr id="112" name="CustomShape 2"/>
          <p:cNvSpPr/>
          <p:nvPr/>
        </p:nvSpPr>
        <p:spPr>
          <a:xfrm>
            <a:off x="457200" y="2133720"/>
            <a:ext cx="8228880" cy="4525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90000"/>
              </a:lnSpc>
              <a:spcBef>
                <a:spcPts val="561"/>
              </a:spcBef>
              <a:buClr>
                <a:srgbClr val="262626"/>
              </a:buClr>
              <a:buFont typeface="Arial"/>
              <a:buChar char="•"/>
            </a:pPr>
            <a:r>
              <a:rPr b="0" lang="pl-PL" sz="2800" spc="-1" strike="noStrike">
                <a:solidFill>
                  <a:srgbClr val="262626"/>
                </a:solidFill>
                <a:latin typeface="Calibri"/>
              </a:rPr>
              <a:t>Aby ograniczyć możliwość wchodzenia na strony internetowe można także skorzystać z jednego </a:t>
            </a:r>
            <a:br/>
            <a:r>
              <a:rPr b="0" lang="pl-PL" sz="2800" spc="-1" strike="noStrike">
                <a:solidFill>
                  <a:srgbClr val="262626"/>
                </a:solidFill>
                <a:latin typeface="Calibri"/>
              </a:rPr>
              <a:t>z darmowych programów pozwalających </a:t>
            </a:r>
            <a:br/>
            <a:r>
              <a:rPr b="0" lang="pl-PL" sz="2800" spc="-1" strike="noStrike">
                <a:solidFill>
                  <a:srgbClr val="262626"/>
                </a:solidFill>
                <a:latin typeface="Calibri"/>
              </a:rPr>
              <a:t>na ograniczanie treści z których mogą korzystać dzieci:</a:t>
            </a:r>
            <a:endParaRPr b="0" lang="pl-PL" sz="2800" spc="-1" strike="noStrike">
              <a:latin typeface="Arial"/>
            </a:endParaRPr>
          </a:p>
          <a:p>
            <a:pPr marL="343080" indent="-342360">
              <a:lnSpc>
                <a:spcPct val="90000"/>
              </a:lnSpc>
              <a:spcBef>
                <a:spcPts val="561"/>
              </a:spcBef>
              <a:buClr>
                <a:srgbClr val="262626"/>
              </a:buClr>
              <a:buFont typeface="Arial"/>
              <a:buChar char="•"/>
            </a:pPr>
            <a:r>
              <a:rPr b="0" lang="pl-PL" sz="2800" spc="-1" strike="noStrike">
                <a:solidFill>
                  <a:srgbClr val="262626"/>
                </a:solidFill>
                <a:latin typeface="Calibri"/>
              </a:rPr>
              <a:t>Kurupira Web Filter </a:t>
            </a:r>
            <a:r>
              <a:rPr b="0" lang="pl-PL" sz="2800" spc="-1" strike="noStrike" u="sng">
                <a:solidFill>
                  <a:srgbClr val="0000ff"/>
                </a:solidFill>
                <a:uFillTx/>
                <a:latin typeface="Calibri"/>
                <a:hlinkClick r:id="rId1"/>
              </a:rPr>
              <a:t>https://tiny.pl/tzqzj</a:t>
            </a:r>
            <a:endParaRPr b="0" lang="pl-PL" sz="2800" spc="-1" strike="noStrike">
              <a:latin typeface="Arial"/>
            </a:endParaRPr>
          </a:p>
          <a:p>
            <a:pPr marL="343080" indent="-342360">
              <a:lnSpc>
                <a:spcPct val="90000"/>
              </a:lnSpc>
              <a:spcBef>
                <a:spcPts val="561"/>
              </a:spcBef>
              <a:buClr>
                <a:srgbClr val="262626"/>
              </a:buClr>
              <a:buFont typeface="Arial"/>
              <a:buChar char="•"/>
            </a:pPr>
            <a:r>
              <a:rPr b="0" lang="pl-PL" sz="2800" spc="-1" strike="noStrike">
                <a:solidFill>
                  <a:srgbClr val="262626"/>
                </a:solidFill>
                <a:latin typeface="Calibri"/>
              </a:rPr>
              <a:t>Kaspersky Safe Kids (wersja darmowa i płatna) </a:t>
            </a:r>
            <a:r>
              <a:rPr b="0" lang="pl-PL" sz="2800" spc="-1" strike="noStrike" u="sng">
                <a:solidFill>
                  <a:srgbClr val="0000ff"/>
                </a:solidFill>
                <a:uFillTx/>
                <a:latin typeface="Calibri"/>
                <a:hlinkClick r:id="rId2"/>
              </a:rPr>
              <a:t>https://www.kaspersky.pl/safe-kids</a:t>
            </a:r>
            <a:endParaRPr b="0" lang="pl-PL" sz="2800" spc="-1" strike="noStrike">
              <a:latin typeface="Arial"/>
            </a:endParaRPr>
          </a:p>
          <a:p>
            <a:pPr marL="343080" indent="-342360">
              <a:lnSpc>
                <a:spcPct val="90000"/>
              </a:lnSpc>
              <a:spcBef>
                <a:spcPts val="561"/>
              </a:spcBef>
              <a:buClr>
                <a:srgbClr val="262626"/>
              </a:buClr>
              <a:buFont typeface="Arial"/>
              <a:buChar char="•"/>
            </a:pPr>
            <a:r>
              <a:rPr b="0" lang="pl-PL" sz="2800" spc="-1" strike="noStrike">
                <a:solidFill>
                  <a:srgbClr val="262626"/>
                </a:solidFill>
                <a:latin typeface="Calibri"/>
              </a:rPr>
              <a:t>Visikid </a:t>
            </a:r>
            <a:r>
              <a:rPr b="0" lang="pl-PL" sz="2800" spc="-1" strike="noStrike" u="sng">
                <a:solidFill>
                  <a:srgbClr val="0000ff"/>
                </a:solidFill>
                <a:uFillTx/>
                <a:latin typeface="Calibri"/>
                <a:hlinkClick r:id="rId3"/>
              </a:rPr>
              <a:t>https://tiny.pl/tzq3b</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1447920" y="533520"/>
            <a:ext cx="7466760" cy="208692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15. Blokowanie możliwości korzystania                  z aplikacji, które nie są przeznaczone dla dzieci.</a:t>
            </a:r>
            <a:endParaRPr b="0" lang="pl-PL" sz="2800" spc="-1" strike="noStrike">
              <a:latin typeface="Arial"/>
            </a:endParaRPr>
          </a:p>
        </p:txBody>
      </p:sp>
      <p:sp>
        <p:nvSpPr>
          <p:cNvPr id="114" name="CustomShape 2"/>
          <p:cNvSpPr/>
          <p:nvPr/>
        </p:nvSpPr>
        <p:spPr>
          <a:xfrm>
            <a:off x="1143000" y="2666880"/>
            <a:ext cx="7238160" cy="319968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641"/>
              </a:spcBef>
            </a:pPr>
            <a:r>
              <a:rPr b="0" lang="pl-PL" sz="3200" spc="-1" strike="noStrike">
                <a:solidFill>
                  <a:srgbClr val="262626"/>
                </a:solidFill>
                <a:latin typeface="Calibri"/>
              </a:rPr>
              <a:t>    </a:t>
            </a:r>
            <a:r>
              <a:rPr b="0" lang="pl-PL" sz="3200" spc="-1" strike="noStrike">
                <a:solidFill>
                  <a:srgbClr val="262626"/>
                </a:solidFill>
                <a:latin typeface="Calibri"/>
              </a:rPr>
              <a:t>Aby zablokować działanie programów zainstalowanych na komputerze, można wykorzystać darmowy program SaveIt!: </a:t>
            </a:r>
            <a:r>
              <a:rPr b="0" lang="pl-PL" sz="3200" spc="-1" strike="noStrike" u="sng">
                <a:solidFill>
                  <a:srgbClr val="0000ff"/>
                </a:solidFill>
                <a:uFillTx/>
                <a:latin typeface="Calibri"/>
                <a:hlinkClick r:id="rId1"/>
              </a:rPr>
              <a:t>https://tiny.pl/tzxht</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15" name="CustomShape 1"/>
          <p:cNvSpPr/>
          <p:nvPr/>
        </p:nvSpPr>
        <p:spPr>
          <a:xfrm>
            <a:off x="457200" y="1600200"/>
            <a:ext cx="4037760" cy="4525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561"/>
              </a:spcBef>
              <a:buClr>
                <a:srgbClr val="262626"/>
              </a:buClr>
              <a:buFont typeface="Arial"/>
              <a:buChar char="•"/>
            </a:pPr>
            <a:r>
              <a:rPr b="0" lang="pl-PL" sz="2800" spc="-1" strike="noStrike">
                <a:solidFill>
                  <a:srgbClr val="262626"/>
                </a:solidFill>
                <a:latin typeface="Calibri"/>
              </a:rPr>
              <a:t>.</a:t>
            </a:r>
            <a:endParaRPr b="0" lang="pl-PL" sz="2800" spc="-1" strike="noStrike">
              <a:latin typeface="Arial"/>
            </a:endParaRPr>
          </a:p>
        </p:txBody>
      </p:sp>
      <p:sp>
        <p:nvSpPr>
          <p:cNvPr id="116" name="CustomShape 2"/>
          <p:cNvSpPr/>
          <p:nvPr/>
        </p:nvSpPr>
        <p:spPr>
          <a:xfrm>
            <a:off x="2514600" y="685800"/>
            <a:ext cx="6171480" cy="54396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479"/>
              </a:spcBef>
            </a:pPr>
            <a:r>
              <a:rPr b="0" lang="pl-PL" sz="2400" spc="-1" strike="noStrike">
                <a:solidFill>
                  <a:srgbClr val="262626"/>
                </a:solidFill>
                <a:latin typeface="Arial"/>
              </a:rPr>
              <a:t>    </a:t>
            </a:r>
            <a:r>
              <a:rPr b="0" lang="pl-PL" sz="2400" spc="-1" strike="noStrike">
                <a:solidFill>
                  <a:srgbClr val="262626"/>
                </a:solidFill>
                <a:latin typeface="Arial"/>
              </a:rPr>
              <a:t>Jeśli chcecie Państwo dowiedzieć się więcej, zapraszamy do wysłuchania podcastu </a:t>
            </a:r>
            <a:r>
              <a:rPr b="0" lang="pl-PL" sz="2400" spc="-1" strike="noStrike" u="sng">
                <a:solidFill>
                  <a:srgbClr val="0000ff"/>
                </a:solidFill>
                <a:uFillTx/>
                <a:latin typeface="Arial"/>
                <a:hlinkClick r:id="rId2"/>
              </a:rPr>
              <a:t>https://www.youtube.com/watch?v=hXYqp0H5VOU</a:t>
            </a:r>
            <a:endParaRPr b="0" lang="pl-PL" sz="2400" spc="-1" strike="noStrike">
              <a:latin typeface="Arial"/>
            </a:endParaRPr>
          </a:p>
          <a:p>
            <a:pPr marL="343080" indent="-342360">
              <a:lnSpc>
                <a:spcPct val="100000"/>
              </a:lnSpc>
              <a:spcBef>
                <a:spcPts val="479"/>
              </a:spcBef>
            </a:pPr>
            <a:r>
              <a:rPr b="0" lang="pl-PL" sz="2400" spc="-1" strike="noStrike">
                <a:solidFill>
                  <a:srgbClr val="262626"/>
                </a:solidFill>
                <a:latin typeface="Arial"/>
              </a:rPr>
              <a:t>    </a:t>
            </a:r>
            <a:r>
              <a:rPr b="0" lang="pl-PL" sz="2400" spc="-1" strike="noStrike">
                <a:solidFill>
                  <a:srgbClr val="262626"/>
                </a:solidFill>
                <a:latin typeface="Arial"/>
              </a:rPr>
              <a:t>lub skorzystania z darmowego kursu online Fundacji Orange: </a:t>
            </a:r>
            <a:r>
              <a:rPr b="0" lang="pl-PL" sz="2400" spc="-1" strike="noStrike" u="sng">
                <a:solidFill>
                  <a:srgbClr val="0000ff"/>
                </a:solidFill>
                <a:uFillTx/>
                <a:latin typeface="Arial"/>
                <a:hlinkClick r:id="rId3"/>
              </a:rPr>
              <a:t>https://fundacja.orange.pl/kurs/</a:t>
            </a:r>
            <a:endParaRPr b="0" lang="pl-PL" sz="2400" spc="-1" strike="noStrike">
              <a:latin typeface="Arial"/>
            </a:endParaRPr>
          </a:p>
          <a:p>
            <a:pPr marL="343080" indent="-342360">
              <a:lnSpc>
                <a:spcPct val="100000"/>
              </a:lnSpc>
              <a:spcBef>
                <a:spcPts val="479"/>
              </a:spcBef>
            </a:pPr>
            <a:endParaRPr b="0" lang="pl-PL" sz="2400" spc="-1" strike="noStrike">
              <a:latin typeface="Arial"/>
            </a:endParaRPr>
          </a:p>
          <a:p>
            <a:pPr marL="343080" indent="-342360">
              <a:lnSpc>
                <a:spcPct val="100000"/>
              </a:lnSpc>
              <a:spcBef>
                <a:spcPts val="479"/>
              </a:spcBef>
              <a:buClr>
                <a:srgbClr val="262626"/>
              </a:buClr>
              <a:buFont typeface="Arial"/>
              <a:buChar char="•"/>
            </a:pPr>
            <a:r>
              <a:rPr b="0" lang="pl-PL" sz="2400" spc="-1" strike="noStrike">
                <a:solidFill>
                  <a:srgbClr val="262626"/>
                </a:solidFill>
                <a:latin typeface="Arial"/>
              </a:rPr>
              <a:t>Źródła:</a:t>
            </a:r>
            <a:endParaRPr b="0" lang="pl-PL" sz="2400" spc="-1" strike="noStrike">
              <a:latin typeface="Arial"/>
            </a:endParaRPr>
          </a:p>
          <a:p>
            <a:pPr marL="343080" indent="-342360">
              <a:lnSpc>
                <a:spcPct val="100000"/>
              </a:lnSpc>
              <a:spcBef>
                <a:spcPts val="479"/>
              </a:spcBef>
              <a:buClr>
                <a:srgbClr val="262626"/>
              </a:buClr>
              <a:buFont typeface="Arial"/>
              <a:buChar char="•"/>
            </a:pPr>
            <a:r>
              <a:rPr b="0" lang="pl-PL" sz="2400" spc="-1" strike="noStrike" u="sng">
                <a:solidFill>
                  <a:srgbClr val="0000ff"/>
                </a:solidFill>
                <a:uFillTx/>
                <a:latin typeface="Arial"/>
                <a:hlinkClick r:id="rId4"/>
              </a:rPr>
              <a:t>dzieckowsieci.pl</a:t>
            </a:r>
            <a:endParaRPr b="0" lang="pl-PL" sz="2400" spc="-1" strike="noStrike">
              <a:latin typeface="Arial"/>
            </a:endParaRPr>
          </a:p>
          <a:p>
            <a:pPr marL="343080" indent="-342360">
              <a:lnSpc>
                <a:spcPct val="100000"/>
              </a:lnSpc>
              <a:spcBef>
                <a:spcPts val="479"/>
              </a:spcBef>
              <a:buClr>
                <a:srgbClr val="262626"/>
              </a:buClr>
              <a:buFont typeface="Arial"/>
              <a:buChar char="•"/>
            </a:pPr>
            <a:r>
              <a:rPr b="0" lang="pl-PL" sz="2400" spc="-1" strike="noStrike" u="sng">
                <a:solidFill>
                  <a:srgbClr val="0000ff"/>
                </a:solidFill>
                <a:uFillTx/>
                <a:latin typeface="Arial"/>
                <a:hlinkClick r:id="rId5"/>
              </a:rPr>
              <a:t>cyfrowobezpieczni.pl</a:t>
            </a:r>
            <a:endParaRPr b="0" lang="pl-PL" sz="2400" spc="-1" strike="noStrike">
              <a:latin typeface="Arial"/>
            </a:endParaRPr>
          </a:p>
          <a:p>
            <a:pPr marL="343080" indent="-342360">
              <a:lnSpc>
                <a:spcPct val="100000"/>
              </a:lnSpc>
              <a:spcBef>
                <a:spcPts val="479"/>
              </a:spcBef>
              <a:buClr>
                <a:srgbClr val="262626"/>
              </a:buClr>
              <a:buFont typeface="Arial"/>
              <a:buChar char="•"/>
            </a:pPr>
            <a:r>
              <a:rPr b="0" lang="pl-PL" sz="2400" spc="-1" strike="noStrike" u="sng">
                <a:solidFill>
                  <a:srgbClr val="0000ff"/>
                </a:solidFill>
                <a:uFillTx/>
                <a:latin typeface="Arial"/>
                <a:hlinkClick r:id="rId6"/>
              </a:rPr>
              <a:t>bezpieczneinterneciaki.pl</a:t>
            </a:r>
            <a:r>
              <a:rPr b="0" lang="pl-PL" sz="2400" spc="-1" strike="noStrike">
                <a:solidFill>
                  <a:srgbClr val="262626"/>
                </a:solidFill>
                <a:latin typeface="Arial"/>
              </a:rPr>
              <a:t> </a:t>
            </a:r>
            <a:endParaRPr b="0" lang="pl-PL" sz="2400" spc="-1" strike="noStrike">
              <a:latin typeface="Arial"/>
            </a:endParaRPr>
          </a:p>
          <a:p>
            <a:pPr>
              <a:lnSpc>
                <a:spcPct val="100000"/>
              </a:lnSpc>
              <a:spcBef>
                <a:spcPts val="479"/>
              </a:spcBef>
            </a:pPr>
            <a:endParaRPr b="0" lang="pl-PL" sz="2400" spc="-1" strike="noStrike">
              <a:latin typeface="Arial"/>
            </a:endParaRPr>
          </a:p>
        </p:txBody>
      </p:sp>
      <p:sp>
        <p:nvSpPr>
          <p:cNvPr id="117" name="CustomShape 3"/>
          <p:cNvSpPr/>
          <p:nvPr/>
        </p:nvSpPr>
        <p:spPr>
          <a:xfrm>
            <a:off x="2286000" y="2514600"/>
            <a:ext cx="6095160" cy="3661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457200" y="2209680"/>
            <a:ext cx="7543080" cy="4266360"/>
          </a:xfrm>
          <a:prstGeom prst="rect">
            <a:avLst/>
          </a:prstGeom>
          <a:noFill/>
          <a:ln w="9360">
            <a:noFill/>
          </a:ln>
        </p:spPr>
        <p:style>
          <a:lnRef idx="0"/>
          <a:fillRef idx="0"/>
          <a:effectRef idx="0"/>
          <a:fontRef idx="minor"/>
        </p:style>
        <p:txBody>
          <a:bodyPr lIns="90000" rIns="90000" tIns="45000" bIns="45000">
            <a:noAutofit/>
          </a:bodyPr>
          <a:p>
            <a:pPr marL="343080" indent="-342360" algn="ctr">
              <a:lnSpc>
                <a:spcPct val="100000"/>
              </a:lnSpc>
            </a:pPr>
            <a:endParaRPr b="0" lang="pl-PL" sz="1800" spc="-1" strike="noStrike">
              <a:latin typeface="Arial"/>
            </a:endParaRPr>
          </a:p>
          <a:p>
            <a:pPr marL="343080" indent="-342360">
              <a:lnSpc>
                <a:spcPct val="100000"/>
              </a:lnSpc>
            </a:pPr>
            <a:endParaRPr b="0" lang="pl-PL" sz="1800" spc="-1" strike="noStrike">
              <a:latin typeface="Arial"/>
            </a:endParaRPr>
          </a:p>
          <a:p>
            <a:pPr marL="343080" indent="-342360">
              <a:lnSpc>
                <a:spcPct val="100000"/>
              </a:lnSpc>
            </a:pPr>
            <a:endParaRPr b="0" lang="pl-PL" sz="1800" spc="-1" strike="noStrike">
              <a:latin typeface="Arial"/>
            </a:endParaRPr>
          </a:p>
        </p:txBody>
      </p:sp>
      <p:sp>
        <p:nvSpPr>
          <p:cNvPr id="85" name="CustomShape 2"/>
          <p:cNvSpPr/>
          <p:nvPr/>
        </p:nvSpPr>
        <p:spPr>
          <a:xfrm>
            <a:off x="2575080" y="341280"/>
            <a:ext cx="2682000" cy="366120"/>
          </a:xfrm>
          <a:prstGeom prst="rect">
            <a:avLst/>
          </a:prstGeom>
          <a:noFill/>
          <a:ln w="9360">
            <a:noFill/>
          </a:ln>
        </p:spPr>
        <p:style>
          <a:lnRef idx="0"/>
          <a:fillRef idx="0"/>
          <a:effectRef idx="0"/>
          <a:fontRef idx="minor"/>
        </p:style>
      </p:sp>
      <p:sp>
        <p:nvSpPr>
          <p:cNvPr id="86" name="CustomShape 3"/>
          <p:cNvSpPr/>
          <p:nvPr/>
        </p:nvSpPr>
        <p:spPr>
          <a:xfrm>
            <a:off x="990720" y="2895480"/>
            <a:ext cx="6785640" cy="1186920"/>
          </a:xfrm>
          <a:prstGeom prst="rect">
            <a:avLst/>
          </a:prstGeom>
          <a:noFill/>
          <a:ln w="9360">
            <a:noFill/>
          </a:ln>
        </p:spPr>
        <p:style>
          <a:lnRef idx="0"/>
          <a:fillRef idx="0"/>
          <a:effectRef idx="0"/>
          <a:fontRef idx="minor"/>
        </p:style>
        <p:txBody>
          <a:bodyPr wrap="none" lIns="90000" rIns="90000" tIns="45000" bIns="45000">
            <a:spAutoFit/>
          </a:bodyPr>
          <a:p>
            <a:pPr algn="ctr">
              <a:lnSpc>
                <a:spcPct val="100000"/>
              </a:lnSpc>
            </a:pPr>
            <a:r>
              <a:rPr b="1" lang="pl-PL" sz="2400" spc="-1" strike="noStrike">
                <a:solidFill>
                  <a:srgbClr val="262626"/>
                </a:solidFill>
                <a:latin typeface="Arial"/>
                <a:ea typeface="DejaVu Sans"/>
              </a:rPr>
              <a:t>Aby zapewnić dziecku bezpieczeństwo pracy </a:t>
            </a:r>
            <a:endParaRPr b="0" lang="pl-PL" sz="2400" spc="-1" strike="noStrike">
              <a:latin typeface="Arial"/>
            </a:endParaRPr>
          </a:p>
          <a:p>
            <a:pPr algn="ctr">
              <a:lnSpc>
                <a:spcPct val="100000"/>
              </a:lnSpc>
            </a:pPr>
            <a:r>
              <a:rPr b="1" lang="pl-PL" sz="2400" spc="-1" strike="noStrike">
                <a:solidFill>
                  <a:srgbClr val="262626"/>
                </a:solidFill>
                <a:latin typeface="Arial"/>
                <a:ea typeface="DejaVu Sans"/>
              </a:rPr>
              <a:t>z komputerem podłączonym do sieci,</a:t>
            </a:r>
            <a:endParaRPr b="0" lang="pl-PL" sz="2400" spc="-1" strike="noStrike">
              <a:latin typeface="Arial"/>
            </a:endParaRPr>
          </a:p>
          <a:p>
            <a:pPr algn="ctr">
              <a:lnSpc>
                <a:spcPct val="100000"/>
              </a:lnSpc>
            </a:pPr>
            <a:r>
              <a:rPr b="1" lang="pl-PL" sz="2400" spc="-1" strike="noStrike">
                <a:solidFill>
                  <a:srgbClr val="262626"/>
                </a:solidFill>
                <a:latin typeface="Arial"/>
                <a:ea typeface="DejaVu Sans"/>
              </a:rPr>
              <a:t> </a:t>
            </a:r>
            <a:r>
              <a:rPr b="1" lang="pl-PL" sz="2400" spc="-1" strike="noStrike">
                <a:solidFill>
                  <a:srgbClr val="262626"/>
                </a:solidFill>
                <a:latin typeface="Arial"/>
                <a:ea typeface="DejaVu Sans"/>
              </a:rPr>
              <a:t>warto stosować się do pewnych wskazówek</a:t>
            </a:r>
            <a:r>
              <a:rPr b="1" lang="pl-PL" sz="1800" spc="-1" strike="noStrike">
                <a:solidFill>
                  <a:srgbClr val="262626"/>
                </a:solidFill>
                <a:latin typeface="Arial"/>
                <a:ea typeface="DejaVu Sans"/>
              </a:rPr>
              <a:t>.</a:t>
            </a:r>
            <a:endParaRPr b="0" lang="pl-PL"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457200" y="91440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4000" spc="-1" strike="noStrike">
                <a:solidFill>
                  <a:srgbClr val="262626"/>
                </a:solidFill>
                <a:latin typeface="Calibri"/>
              </a:rPr>
              <a:t>1. Odkrywaj Internet  </a:t>
            </a:r>
            <a:br/>
            <a:r>
              <a:rPr b="1" lang="pl-PL" sz="4000" spc="-1" strike="noStrike">
                <a:solidFill>
                  <a:srgbClr val="262626"/>
                </a:solidFill>
                <a:latin typeface="Calibri"/>
              </a:rPr>
              <a:t>  razem z dzieckiem.</a:t>
            </a:r>
            <a:endParaRPr b="0" lang="pl-PL" sz="4000" spc="-1" strike="noStrike">
              <a:latin typeface="Arial"/>
            </a:endParaRPr>
          </a:p>
        </p:txBody>
      </p:sp>
      <p:sp>
        <p:nvSpPr>
          <p:cNvPr id="88" name="CustomShape 2"/>
          <p:cNvSpPr/>
          <p:nvPr/>
        </p:nvSpPr>
        <p:spPr>
          <a:xfrm>
            <a:off x="380880" y="2286000"/>
            <a:ext cx="7848000" cy="4068000"/>
          </a:xfrm>
          <a:prstGeom prst="rect">
            <a:avLst/>
          </a:prstGeom>
          <a:noFill/>
          <a:ln w="9360">
            <a:noFill/>
          </a:ln>
        </p:spPr>
        <p:style>
          <a:lnRef idx="0"/>
          <a:fillRef idx="0"/>
          <a:effectRef idx="0"/>
          <a:fontRef idx="minor"/>
        </p:style>
        <p:txBody>
          <a:bodyPr lIns="90000" rIns="90000" tIns="45000" bIns="45000">
            <a:noAutofit/>
          </a:bodyPr>
          <a:p>
            <a:pPr marL="609480" indent="-608760">
              <a:lnSpc>
                <a:spcPct val="90000"/>
              </a:lnSpc>
              <a:spcBef>
                <a:spcPts val="641"/>
              </a:spcBef>
            </a:pPr>
            <a:r>
              <a:rPr b="0" lang="pl-PL" sz="3200" spc="-1" strike="noStrike">
                <a:solidFill>
                  <a:srgbClr val="262626"/>
                </a:solidFill>
                <a:latin typeface="Calibri"/>
              </a:rPr>
              <a:t>        </a:t>
            </a:r>
            <a:r>
              <a:rPr b="0" lang="pl-PL" sz="3200" spc="-1" strike="noStrike">
                <a:solidFill>
                  <a:srgbClr val="262626"/>
                </a:solidFill>
                <a:latin typeface="Calibri"/>
              </a:rPr>
              <a:t>	</a:t>
            </a:r>
            <a:r>
              <a:rPr b="0" lang="pl-PL" sz="2800" spc="-1" strike="noStrike">
                <a:solidFill>
                  <a:srgbClr val="262626"/>
                </a:solidFill>
                <a:latin typeface="Calibri"/>
              </a:rPr>
              <a:t>Bądź pierwszą osobą, która zapozna dziecko </a:t>
            </a:r>
            <a:br/>
            <a:r>
              <a:rPr b="0" lang="pl-PL" sz="2800" spc="-1" strike="noStrike">
                <a:solidFill>
                  <a:srgbClr val="262626"/>
                </a:solidFill>
                <a:latin typeface="Calibri"/>
              </a:rPr>
              <a:t>z Internetem. Odkrywajcie wspólnie jego zasoby. Spróbujcie znaleźć strony, które mogą zainteresować Wasze pociechy, a następnie zróbcie listę przyjaznych im stron (pomocny będzie edukacyjny serwis internetowy – www.sieciaki.pl). Jeśli Wasze dziecko sprawniej niż Wy porusza się po Sieci, nie zrażajcie się – poproście, by było Waszym przewodnikiem </a:t>
            </a:r>
            <a:br/>
            <a:r>
              <a:rPr b="0" lang="pl-PL" sz="2800" spc="-1" strike="noStrike">
                <a:solidFill>
                  <a:srgbClr val="262626"/>
                </a:solidFill>
                <a:latin typeface="Calibri"/>
              </a:rPr>
              <a:t>po wirtualnym świecie.</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914400" y="2016000"/>
            <a:ext cx="7314480" cy="3763080"/>
          </a:xfrm>
          <a:prstGeom prst="rect">
            <a:avLst/>
          </a:prstGeom>
          <a:noFill/>
          <a:ln w="9360">
            <a:noFill/>
          </a:ln>
        </p:spPr>
        <p:style>
          <a:lnRef idx="0"/>
          <a:fillRef idx="0"/>
          <a:effectRef idx="0"/>
          <a:fontRef idx="minor"/>
        </p:style>
        <p:txBody>
          <a:bodyPr lIns="90000" rIns="90000" tIns="45000" bIns="45000">
            <a:noAutofit/>
          </a:bodyPr>
          <a:p>
            <a:pPr marL="343080" indent="-342360">
              <a:lnSpc>
                <a:spcPct val="90000"/>
              </a:lnSpc>
            </a:pPr>
            <a:r>
              <a:rPr b="1" lang="pl-PL" sz="2400" spc="-1" strike="noStrike">
                <a:solidFill>
                  <a:srgbClr val="262626"/>
                </a:solidFill>
                <a:latin typeface="Calibri"/>
              </a:rPr>
              <a:t>	</a:t>
            </a:r>
            <a:r>
              <a:rPr b="0" lang="pl-PL" sz="2400" spc="-1" strike="noStrike">
                <a:solidFill>
                  <a:srgbClr val="262626"/>
                </a:solidFill>
                <a:latin typeface="Calibri"/>
              </a:rPr>
              <a:t>Komputer ucznia powinien być ustawiony tak, </a:t>
            </a:r>
            <a:br/>
            <a:r>
              <a:rPr b="0" lang="pl-PL" sz="2400" spc="-1" strike="noStrike">
                <a:solidFill>
                  <a:srgbClr val="262626"/>
                </a:solidFill>
                <a:latin typeface="Calibri"/>
              </a:rPr>
              <a:t>by w monitorze nie odbijało się światło. Odległość oczu od monitora powinna wynosić 40-75 cm. </a:t>
            </a:r>
            <a:br/>
            <a:r>
              <a:rPr b="0" lang="pl-PL" sz="2400" spc="-1" strike="noStrike">
                <a:solidFill>
                  <a:srgbClr val="262626"/>
                </a:solidFill>
                <a:latin typeface="Calibri"/>
              </a:rPr>
              <a:t>W trakcie pisania nadgarstki powinny mieć oparcie. Należy zapewnić odpowiednią pozycję stóp. Jeśli stopy dziecka nie sięgają ziemi możemy wykorzystać specjalny podnóżek lub inny przedmiot, który spełni jego funkcję. Podczas dłuższej pracy przy komputerze należy co pół godziny robić kilkuminutowe przerwy </a:t>
            </a:r>
            <a:br/>
            <a:r>
              <a:rPr b="0" lang="pl-PL" sz="2400" spc="-1" strike="noStrike">
                <a:solidFill>
                  <a:srgbClr val="262626"/>
                </a:solidFill>
                <a:latin typeface="Calibri"/>
              </a:rPr>
              <a:t>i wykonać kilka ćwiczeń ruchowych (skłony, pajacyki), dać odpocząć oczom patrząc np. na zieleń za oknem.</a:t>
            </a:r>
            <a:endParaRPr b="0" lang="pl-PL" sz="2400" spc="-1" strike="noStrike">
              <a:latin typeface="Arial"/>
            </a:endParaRPr>
          </a:p>
          <a:p>
            <a:pPr marL="343080" indent="-342360">
              <a:lnSpc>
                <a:spcPct val="90000"/>
              </a:lnSpc>
              <a:spcBef>
                <a:spcPts val="479"/>
              </a:spcBef>
            </a:pPr>
            <a:endParaRPr b="0" lang="pl-PL" sz="2400" spc="-1" strike="noStrike">
              <a:latin typeface="Arial"/>
            </a:endParaRPr>
          </a:p>
        </p:txBody>
      </p:sp>
      <p:sp>
        <p:nvSpPr>
          <p:cNvPr id="90" name="CustomShape 2"/>
          <p:cNvSpPr/>
          <p:nvPr/>
        </p:nvSpPr>
        <p:spPr>
          <a:xfrm>
            <a:off x="1752480" y="609480"/>
            <a:ext cx="6552360" cy="129456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3600" spc="-1" strike="noStrike">
                <a:solidFill>
                  <a:srgbClr val="262626"/>
                </a:solidFill>
                <a:latin typeface="Calibri"/>
                <a:ea typeface="DejaVu Sans"/>
              </a:rPr>
              <a:t>2. Zapewnij odpowiednie warunki do pracy.</a:t>
            </a:r>
            <a:endParaRPr b="0" lang="pl-PL" sz="3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685800" y="76212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3200" spc="-1" strike="noStrike">
                <a:solidFill>
                  <a:srgbClr val="262626"/>
                </a:solidFill>
                <a:latin typeface="Calibri"/>
              </a:rPr>
              <a:t>3. Naucz dziecko podstawowych </a:t>
            </a:r>
            <a:br/>
            <a:r>
              <a:rPr b="1" lang="pl-PL" sz="3200" spc="-1" strike="noStrike">
                <a:solidFill>
                  <a:srgbClr val="262626"/>
                </a:solidFill>
                <a:latin typeface="Calibri"/>
              </a:rPr>
              <a:t>zasad bezpieczeństwa w Internecie.</a:t>
            </a:r>
            <a:endParaRPr b="0" lang="pl-PL" sz="3200" spc="-1" strike="noStrike">
              <a:latin typeface="Arial"/>
            </a:endParaRPr>
          </a:p>
        </p:txBody>
      </p:sp>
      <p:sp>
        <p:nvSpPr>
          <p:cNvPr id="92" name="CustomShape 2"/>
          <p:cNvSpPr/>
          <p:nvPr/>
        </p:nvSpPr>
        <p:spPr>
          <a:xfrm>
            <a:off x="990720" y="2209680"/>
            <a:ext cx="7695360" cy="3915720"/>
          </a:xfrm>
          <a:prstGeom prst="rect">
            <a:avLst/>
          </a:prstGeom>
          <a:noFill/>
          <a:ln w="9360">
            <a:noFill/>
          </a:ln>
        </p:spPr>
        <p:style>
          <a:lnRef idx="0"/>
          <a:fillRef idx="0"/>
          <a:effectRef idx="0"/>
          <a:fontRef idx="minor"/>
        </p:style>
        <p:txBody>
          <a:bodyPr lIns="90000" rIns="90000" tIns="45000" bIns="45000">
            <a:noAutofit/>
          </a:bodyPr>
          <a:p>
            <a:pPr marL="343080" indent="-342360">
              <a:lnSpc>
                <a:spcPct val="90000"/>
              </a:lnSpc>
              <a:spcBef>
                <a:spcPts val="561"/>
              </a:spcBef>
            </a:pPr>
            <a:r>
              <a:rPr b="0" lang="pl-PL" sz="2800" spc="-1" strike="noStrike">
                <a:solidFill>
                  <a:srgbClr val="262626"/>
                </a:solidFill>
                <a:latin typeface="Calibri"/>
              </a:rPr>
              <a:t>    </a:t>
            </a:r>
            <a:r>
              <a:rPr b="0" lang="pl-PL" sz="2800" spc="-1" strike="noStrike">
                <a:solidFill>
                  <a:srgbClr val="262626"/>
                </a:solidFill>
                <a:latin typeface="Calibri"/>
              </a:rPr>
              <a:t>Uczul dziecko na niebezpieczeństwa związane </a:t>
            </a:r>
            <a:br/>
            <a:r>
              <a:rPr b="0" lang="pl-PL" sz="2800" spc="-1" strike="noStrike">
                <a:solidFill>
                  <a:srgbClr val="262626"/>
                </a:solidFill>
                <a:latin typeface="Calibri"/>
              </a:rPr>
              <a:t>z nawiązywaniem nowych znajomości </a:t>
            </a:r>
            <a:br/>
            <a:r>
              <a:rPr b="0" lang="pl-PL" sz="2800" spc="-1" strike="noStrike">
                <a:solidFill>
                  <a:srgbClr val="262626"/>
                </a:solidFill>
                <a:latin typeface="Calibri"/>
              </a:rPr>
              <a:t>w Internecie. Podkreśl, że nie można ufać osobom poznanym w Sieci, ani też wierzyć </a:t>
            </a:r>
            <a:br/>
            <a:r>
              <a:rPr b="0" lang="pl-PL" sz="2800" spc="-1" strike="noStrike">
                <a:solidFill>
                  <a:srgbClr val="262626"/>
                </a:solidFill>
                <a:latin typeface="Calibri"/>
              </a:rPr>
              <a:t>we wszystko co o sobie mówią. Ostrzeż dziecko przed ludźmi, którzy mogą chcieć zrobić im krzywdę.  Rozmawiaj z dzieckiem o zagrożeniach czyhających w Internecie i sposobach </a:t>
            </a:r>
            <a:br/>
            <a:r>
              <a:rPr b="0" lang="pl-PL" sz="2800" spc="-1" strike="noStrike">
                <a:solidFill>
                  <a:srgbClr val="262626"/>
                </a:solidFill>
                <a:latin typeface="Calibri"/>
              </a:rPr>
              <a:t>ich unikania.</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09480" y="380880"/>
            <a:ext cx="8228880" cy="167580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br/>
            <a:r>
              <a:rPr b="1" lang="pl-PL" sz="3200" spc="-1" strike="noStrike">
                <a:solidFill>
                  <a:srgbClr val="262626"/>
                </a:solidFill>
                <a:latin typeface="Calibri"/>
              </a:rPr>
              <a:t>4. Rozmawiaj z dziećmi o ryzyku </a:t>
            </a:r>
            <a:br/>
            <a:r>
              <a:rPr b="1" lang="pl-PL" sz="3200" spc="-1" strike="noStrike">
                <a:solidFill>
                  <a:srgbClr val="262626"/>
                </a:solidFill>
                <a:latin typeface="Calibri"/>
              </a:rPr>
              <a:t>umawiania się na spotkania </a:t>
            </a:r>
            <a:br/>
            <a:r>
              <a:rPr b="1" lang="pl-PL" sz="3200" spc="-1" strike="noStrike">
                <a:solidFill>
                  <a:srgbClr val="262626"/>
                </a:solidFill>
                <a:latin typeface="Calibri"/>
              </a:rPr>
              <a:t>z osobami poznanymi w Sieci.</a:t>
            </a:r>
            <a:br/>
            <a:endParaRPr b="0" lang="pl-PL" sz="3200" spc="-1" strike="noStrike">
              <a:latin typeface="Arial"/>
            </a:endParaRPr>
          </a:p>
        </p:txBody>
      </p:sp>
      <p:sp>
        <p:nvSpPr>
          <p:cNvPr id="94" name="CustomShape 2"/>
          <p:cNvSpPr/>
          <p:nvPr/>
        </p:nvSpPr>
        <p:spPr>
          <a:xfrm>
            <a:off x="380880" y="2590920"/>
            <a:ext cx="8228880" cy="35046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561"/>
              </a:spcBef>
            </a:pPr>
            <a:r>
              <a:rPr b="0" lang="pl-PL" sz="2800" spc="-1" strike="noStrike">
                <a:solidFill>
                  <a:srgbClr val="262626"/>
                </a:solidFill>
                <a:latin typeface="Calibri"/>
              </a:rPr>
              <a:t>    </a:t>
            </a:r>
            <a:r>
              <a:rPr b="0" lang="pl-PL" sz="2800" spc="-1" strike="noStrike">
                <a:solidFill>
                  <a:srgbClr val="262626"/>
                </a:solidFill>
                <a:latin typeface="Calibri"/>
              </a:rPr>
              <a:t>Dorośli powinni zrozumieć, że dzięki Internetowi dzieci mogą nawiązywać przyjaźnie. Jednakże spotykanie się z nieznajomymi poznanymi w Sieci może okazać się bardzo niebezpieczne. Dzieci muszą mieć świadomość, że mogą spotykać się </a:t>
            </a:r>
            <a:br/>
            <a:r>
              <a:rPr b="0" lang="pl-PL" sz="2800" spc="-1" strike="noStrike">
                <a:solidFill>
                  <a:srgbClr val="262626"/>
                </a:solidFill>
                <a:latin typeface="Calibri"/>
              </a:rPr>
              <a:t>z nieznajomymi wyłącznie po uzyskanej zgodzie rodziców i zawsze w towarzystwie dorosłych </a:t>
            </a:r>
            <a:br/>
            <a:r>
              <a:rPr b="0" lang="pl-PL" sz="2800" spc="-1" strike="noStrike">
                <a:solidFill>
                  <a:srgbClr val="262626"/>
                </a:solidFill>
                <a:latin typeface="Calibri"/>
              </a:rPr>
              <a:t>lub przyjaciół. </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85800" y="60948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          </a:t>
            </a:r>
            <a:r>
              <a:rPr b="1" lang="pl-PL" sz="2800" spc="-1" strike="noStrike">
                <a:solidFill>
                  <a:srgbClr val="262626"/>
                </a:solidFill>
                <a:latin typeface="Calibri"/>
              </a:rPr>
              <a:t>5. Naucz swoje dziecko ostrożności </a:t>
            </a:r>
            <a:br/>
            <a:r>
              <a:rPr b="1" lang="pl-PL" sz="2800" spc="-1" strike="noStrike">
                <a:solidFill>
                  <a:srgbClr val="262626"/>
                </a:solidFill>
                <a:latin typeface="Calibri"/>
              </a:rPr>
              <a:t>przy podawaniu swoich prywatnych danych.</a:t>
            </a:r>
            <a:endParaRPr b="0" lang="pl-PL" sz="2800" spc="-1" strike="noStrike">
              <a:latin typeface="Arial"/>
            </a:endParaRPr>
          </a:p>
        </p:txBody>
      </p:sp>
      <p:sp>
        <p:nvSpPr>
          <p:cNvPr id="96" name="CustomShape 2"/>
          <p:cNvSpPr/>
          <p:nvPr/>
        </p:nvSpPr>
        <p:spPr>
          <a:xfrm>
            <a:off x="457200" y="1981080"/>
            <a:ext cx="8228880" cy="4525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561"/>
              </a:spcBef>
            </a:pPr>
            <a:r>
              <a:rPr b="0" lang="pl-PL" sz="2800" spc="-1" strike="noStrike">
                <a:solidFill>
                  <a:srgbClr val="262626"/>
                </a:solidFill>
                <a:latin typeface="Calibri"/>
              </a:rPr>
              <a:t>    </a:t>
            </a:r>
            <a:r>
              <a:rPr b="0" lang="pl-PL" sz="2800" spc="-1" strike="noStrike">
                <a:solidFill>
                  <a:srgbClr val="262626"/>
                </a:solidFill>
                <a:latin typeface="Calibri"/>
              </a:rPr>
              <a:t>Dostęp do wielu stron internetowych przeznaczonych dla najmłodszych wymaga podania prywatnych danych. Ważne jest, aby dziecko wiedziało, </a:t>
            </a:r>
            <a:br/>
            <a:r>
              <a:rPr b="0" lang="pl-PL" sz="2800" spc="-1" strike="noStrike">
                <a:solidFill>
                  <a:srgbClr val="262626"/>
                </a:solidFill>
                <a:latin typeface="Calibri"/>
              </a:rPr>
              <a:t>że podając takie informacje, zawsze musi zapytać </a:t>
            </a:r>
            <a:br/>
            <a:r>
              <a:rPr b="0" lang="pl-PL" sz="2800" spc="-1" strike="noStrike">
                <a:solidFill>
                  <a:srgbClr val="262626"/>
                </a:solidFill>
                <a:latin typeface="Calibri"/>
              </a:rPr>
              <a:t>o zgodę swoich rodziców. Dziecko powinno zdawać sobie sprawę z niebezpieczeństw, jakie może przynieść podanie swoich danych osobowych. Ustal  </a:t>
            </a:r>
            <a:br/>
            <a:r>
              <a:rPr b="0" lang="pl-PL" sz="2800" spc="-1" strike="noStrike">
                <a:solidFill>
                  <a:srgbClr val="262626"/>
                </a:solidFill>
                <a:latin typeface="Calibri"/>
              </a:rPr>
              <a:t>z nim, żeby nigdy nie podawało przypadkowym osobom swojego imienia, nazwiska, adresu </a:t>
            </a:r>
            <a:br/>
            <a:r>
              <a:rPr b="0" lang="pl-PL" sz="2800" spc="-1" strike="noStrike">
                <a:solidFill>
                  <a:srgbClr val="262626"/>
                </a:solidFill>
                <a:latin typeface="Calibri"/>
              </a:rPr>
              <a:t>i numeru telefonu.</a:t>
            </a:r>
            <a:endParaRPr b="0" lang="pl-PL" sz="2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762120" y="533520"/>
            <a:ext cx="769536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2800" spc="-1" strike="noStrike">
                <a:solidFill>
                  <a:srgbClr val="262626"/>
                </a:solidFill>
                <a:latin typeface="Calibri"/>
              </a:rPr>
              <a:t>6. Naucz dziecko krytycznego podejścia </a:t>
            </a:r>
            <a:br/>
            <a:r>
              <a:rPr b="1" lang="pl-PL" sz="2800" spc="-1" strike="noStrike">
                <a:solidFill>
                  <a:srgbClr val="262626"/>
                </a:solidFill>
                <a:latin typeface="Calibri"/>
              </a:rPr>
              <a:t>do informacji przeczytanych w Sieci.</a:t>
            </a:r>
            <a:br/>
            <a:endParaRPr b="0" lang="pl-PL" sz="2800" spc="-1" strike="noStrike">
              <a:latin typeface="Arial"/>
            </a:endParaRPr>
          </a:p>
        </p:txBody>
      </p:sp>
      <p:sp>
        <p:nvSpPr>
          <p:cNvPr id="98" name="CustomShape 2"/>
          <p:cNvSpPr/>
          <p:nvPr/>
        </p:nvSpPr>
        <p:spPr>
          <a:xfrm>
            <a:off x="457200" y="1752480"/>
            <a:ext cx="8228880" cy="4525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641"/>
              </a:spcBef>
            </a:pPr>
            <a:r>
              <a:rPr b="0" lang="pl-PL" sz="3200" spc="-1" strike="noStrike">
                <a:solidFill>
                  <a:srgbClr val="262626"/>
                </a:solidFill>
                <a:latin typeface="Calibri"/>
              </a:rPr>
              <a:t>    </a:t>
            </a:r>
            <a:r>
              <a:rPr b="0" lang="pl-PL" sz="3200" spc="-1" strike="noStrike">
                <a:solidFill>
                  <a:srgbClr val="262626"/>
                </a:solidFill>
                <a:latin typeface="Calibri"/>
              </a:rPr>
              <a:t>Wiele dzieci używa Internetu w celu rozwinięcia swoich zainteresowań </a:t>
            </a:r>
            <a:br/>
            <a:r>
              <a:rPr b="0" lang="pl-PL" sz="3200" spc="-1" strike="noStrike">
                <a:solidFill>
                  <a:srgbClr val="262626"/>
                </a:solidFill>
                <a:latin typeface="Calibri"/>
              </a:rPr>
              <a:t>i poszerzenia wiedzy potrzebnej w szkole.    Mali internauci powinni być jednak świadomi, że nie wszystkie znalezione w Sieci informacje są wiarygodne. Naucz dziecko, że trzeba weryfikować znalezione w Internecie treści, korzystając z innych dostępnych źródeł (encyklopedie, książki, słowniki). </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410760" y="153360"/>
            <a:ext cx="8228880" cy="1142280"/>
          </a:xfrm>
          <a:prstGeom prst="rect">
            <a:avLst/>
          </a:prstGeom>
          <a:noFill/>
          <a:ln w="9360">
            <a:noFill/>
          </a:ln>
        </p:spPr>
        <p:style>
          <a:lnRef idx="0"/>
          <a:fillRef idx="0"/>
          <a:effectRef idx="0"/>
          <a:fontRef idx="minor"/>
        </p:style>
        <p:txBody>
          <a:bodyPr lIns="90000" rIns="90000" tIns="45000" bIns="45000" anchor="ctr">
            <a:noAutofit/>
          </a:bodyPr>
          <a:p>
            <a:pPr algn="ctr">
              <a:lnSpc>
                <a:spcPct val="100000"/>
              </a:lnSpc>
            </a:pPr>
            <a:r>
              <a:rPr b="1" lang="pl-PL" sz="3200" spc="-1" strike="noStrike">
                <a:solidFill>
                  <a:srgbClr val="262626"/>
                </a:solidFill>
                <a:latin typeface="Calibri"/>
              </a:rPr>
              <a:t>       </a:t>
            </a:r>
            <a:r>
              <a:rPr b="1" lang="pl-PL" sz="3200" spc="-1" strike="noStrike">
                <a:solidFill>
                  <a:srgbClr val="262626"/>
                </a:solidFill>
                <a:latin typeface="Calibri"/>
              </a:rPr>
              <a:t>7. Bądź wyrozumiały dla swojego dziecka.</a:t>
            </a:r>
            <a:endParaRPr b="0" lang="pl-PL" sz="3200" spc="-1" strike="noStrike">
              <a:latin typeface="Arial"/>
            </a:endParaRPr>
          </a:p>
        </p:txBody>
      </p:sp>
      <p:sp>
        <p:nvSpPr>
          <p:cNvPr id="100" name="CustomShape 2"/>
          <p:cNvSpPr/>
          <p:nvPr/>
        </p:nvSpPr>
        <p:spPr>
          <a:xfrm>
            <a:off x="457200" y="1752480"/>
            <a:ext cx="8228880" cy="4525200"/>
          </a:xfrm>
          <a:prstGeom prst="rect">
            <a:avLst/>
          </a:prstGeom>
          <a:noFill/>
          <a:ln w="9360">
            <a:noFill/>
          </a:ln>
        </p:spPr>
        <p:style>
          <a:lnRef idx="0"/>
          <a:fillRef idx="0"/>
          <a:effectRef idx="0"/>
          <a:fontRef idx="minor"/>
        </p:style>
        <p:txBody>
          <a:bodyPr lIns="90000" rIns="90000" tIns="45000" bIns="45000">
            <a:noAutofit/>
          </a:bodyPr>
          <a:p>
            <a:pPr marL="343080" indent="-342360">
              <a:lnSpc>
                <a:spcPct val="100000"/>
              </a:lnSpc>
              <a:spcBef>
                <a:spcPts val="641"/>
              </a:spcBef>
            </a:pPr>
            <a:r>
              <a:rPr b="0" lang="pl-PL" sz="3200" spc="-1" strike="noStrike">
                <a:solidFill>
                  <a:srgbClr val="262626"/>
                </a:solidFill>
                <a:latin typeface="Calibri"/>
              </a:rPr>
              <a:t>    </a:t>
            </a:r>
            <a:r>
              <a:rPr b="0" lang="pl-PL" sz="3200" spc="-1" strike="noStrike">
                <a:solidFill>
                  <a:srgbClr val="262626"/>
                </a:solidFill>
                <a:latin typeface="Calibri"/>
              </a:rPr>
              <a:t>Często zdarza się, że dzieci przypadkowo znajdują się na stronach adresowanych </a:t>
            </a:r>
            <a:br/>
            <a:r>
              <a:rPr b="0" lang="pl-PL" sz="3200" spc="-1" strike="noStrike">
                <a:solidFill>
                  <a:srgbClr val="262626"/>
                </a:solidFill>
                <a:latin typeface="Calibri"/>
              </a:rPr>
              <a:t>do dorosłych. Bywa, że w obawie przed karą, boją się do tego przyznać. Ważne jest, </a:t>
            </a:r>
            <a:br/>
            <a:r>
              <a:rPr b="0" lang="pl-PL" sz="3200" spc="-1" strike="noStrike">
                <a:solidFill>
                  <a:srgbClr val="262626"/>
                </a:solidFill>
                <a:latin typeface="Calibri"/>
              </a:rPr>
              <a:t>żeby dziecko Ci ufało i mówiło o tego typu sytuacjach, by wiedziało, że zawsze kiedy poczuje się niezręcznie, coś je zawstydzi </a:t>
            </a:r>
            <a:br/>
            <a:r>
              <a:rPr b="0" lang="pl-PL" sz="3200" spc="-1" strike="noStrike">
                <a:solidFill>
                  <a:srgbClr val="262626"/>
                </a:solidFill>
                <a:latin typeface="Calibri"/>
              </a:rPr>
              <a:t>lub przestraszy, może się do Ciebie zwrócić.</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7f7f7f"/>
      </a:accent1>
      <a:accent2>
        <a:srgbClr val="262626"/>
      </a:accent2>
      <a:accent3>
        <a:srgbClr val="a5a5a5"/>
      </a:accent3>
      <a:accent4>
        <a:srgbClr val="ff0000"/>
      </a:accent4>
      <a:accent5>
        <a:srgbClr val="7f7f7f"/>
      </a:accent5>
      <a:accent6>
        <a:srgbClr val="ff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7f7f7f"/>
      </a:accent1>
      <a:accent2>
        <a:srgbClr val="262626"/>
      </a:accent2>
      <a:accent3>
        <a:srgbClr val="a5a5a5"/>
      </a:accent3>
      <a:accent4>
        <a:srgbClr val="ff0000"/>
      </a:accent4>
      <a:accent5>
        <a:srgbClr val="7f7f7f"/>
      </a:accent5>
      <a:accent6>
        <a:srgbClr val="ff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7f7f7f"/>
      </a:accent1>
      <a:accent2>
        <a:srgbClr val="262626"/>
      </a:accent2>
      <a:accent3>
        <a:srgbClr val="a5a5a5"/>
      </a:accent3>
      <a:accent4>
        <a:srgbClr val="ff0000"/>
      </a:accent4>
      <a:accent5>
        <a:srgbClr val="7f7f7f"/>
      </a:accent5>
      <a:accent6>
        <a:srgbClr val="ff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1850</TotalTime>
  <Application>LibreOffice/6.2.5.2$Windows_x86 LibreOffice_project/1ec314fa52f458adc18c4f025c545a4e8b22c159</Application>
  <Words>889</Words>
  <Paragraphs>60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2012-04-26T17:06:14Z</dcterms:created>
  <dc:creator>Admin</dc:creator>
  <dc:description/>
  <dc:language>pl-PL</dc:language>
  <cp:lastModifiedBy/>
  <dcterms:modified xsi:type="dcterms:W3CDTF">2020-03-23T20:45:37Z</dcterms:modified>
  <cp:revision>274</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18</vt:i4>
  </property>
</Properties>
</file>