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928BD-4E12-4828-AAD0-C53095E8F969}" v="16" dt="2022-03-28T18:04:56.263"/>
    <p1510:client id="{08E0C76E-11D9-439E-AE72-15B9EC0C9DEE}" v="87" dt="2022-03-27T19:15:32.323"/>
    <p1510:client id="{973EED87-3EA2-4FCD-B9AD-FC7DE15CBE60}" v="4273" dt="2022-03-27T21:01:09.201"/>
    <p1510:client id="{A9EFDAF0-CC67-4AA7-A7F1-051284F382C9}" v="234" dt="2022-03-29T16:57:5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6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04.04.2022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AC9B72-5EC9-4972-5BE2-07A057D22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548" r="1" b="400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i="1" noProof="1">
                <a:solidFill>
                  <a:srgbClr val="FFFFFF"/>
                </a:solidFill>
                <a:latin typeface="High Tower Text"/>
              </a:rPr>
              <a:t>Adam Lazarowicz </a:t>
            </a:r>
            <a:br>
              <a:rPr lang="pl-PL" i="1" noProof="1">
                <a:solidFill>
                  <a:srgbClr val="FFFFFF"/>
                </a:solidFill>
                <a:latin typeface="High Tower Text"/>
              </a:rPr>
            </a:br>
            <a:r>
              <a:rPr lang="pl-PL" i="1" noProof="1">
                <a:solidFill>
                  <a:srgbClr val="FFFFFF"/>
                </a:solidFill>
                <a:latin typeface="High Tower Text"/>
              </a:rPr>
              <a:t>ps. ,,Klamra''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Amelia Antkiewicz i Daria Słoniowska 8e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F1AB-64D7-AC3C-B845-0E2ECEC3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noProof="1">
                <a:solidFill>
                  <a:srgbClr val="FFFFFF"/>
                </a:solidFill>
                <a:latin typeface="Goudy Type"/>
              </a:rPr>
              <a:t>Dziękujemy za obejrzenie prezentacji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D346B-B5D4-0484-281B-E74646A8A539}"/>
              </a:ext>
            </a:extLst>
          </p:cNvPr>
          <p:cNvSpPr txBox="1"/>
          <p:nvPr/>
        </p:nvSpPr>
        <p:spPr>
          <a:xfrm>
            <a:off x="838201" y="2022601"/>
            <a:ext cx="10515598" cy="41543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noProof="1">
                <a:solidFill>
                  <a:srgbClr val="FFFFFF"/>
                </a:solidFill>
              </a:rPr>
              <a:t>Źródła: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FFFF"/>
                </a:solidFill>
              </a:rPr>
              <a:t>Wspomienia wnuka</a:t>
            </a:r>
            <a:r>
              <a:rPr lang="pl-PL" sz="2000" noProof="1">
                <a:solidFill>
                  <a:srgbClr val="FFFFFF"/>
                </a:solidFill>
              </a:rPr>
              <a:t> </a:t>
            </a:r>
            <a:r>
              <a:rPr lang="en-US" sz="2000" noProof="1">
                <a:solidFill>
                  <a:srgbClr val="FFFFFF"/>
                </a:solidFill>
              </a:rPr>
              <a:t>- Przemysława Lazarowicza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FFFF"/>
                </a:solidFill>
              </a:rPr>
              <a:t>Dokumenty</a:t>
            </a:r>
            <a:endParaRPr lang="en-US" sz="2000" noProof="1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FFFF"/>
                </a:solidFill>
              </a:rPr>
              <a:t>Książka pt.  ,,Mój Ojciec Adam Lazarowicz'' ~Zbigniew Lazarowicz</a:t>
            </a:r>
            <a:endParaRPr lang="en-US" sz="2000" noProof="1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FFFF"/>
                </a:solidFill>
              </a:rPr>
              <a:t>Google grafika</a:t>
            </a:r>
            <a:endParaRPr lang="en-US" sz="2000" noProof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386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FCE75-0AA2-D7D1-F31D-454EA508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High Tower Text"/>
              </a:rPr>
              <a:t>P</a:t>
            </a:r>
            <a:r>
              <a:rPr lang="en-US" noProof="1">
                <a:solidFill>
                  <a:schemeClr val="bg1"/>
                </a:solidFill>
                <a:latin typeface="High Tower Text"/>
              </a:rPr>
              <a:t>odstawowe informacje </a:t>
            </a:r>
            <a:endParaRPr lang="en-US" noProof="1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F01C8F-428A-AA1E-24C1-7E767E417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095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385FF-A29E-19A1-CB6A-AFE748FB5F3F}"/>
              </a:ext>
            </a:extLst>
          </p:cNvPr>
          <p:cNvSpPr txBox="1"/>
          <p:nvPr/>
        </p:nvSpPr>
        <p:spPr>
          <a:xfrm>
            <a:off x="7077457" y="2615852"/>
            <a:ext cx="458636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noProof="1">
                <a:cs typeface="Calibri"/>
              </a:rPr>
              <a:t>Urodził się 14 października 1902 roku w Bezerowicy Małej </a:t>
            </a:r>
            <a:br>
              <a:rPr lang="pl-PL" sz="2400" noProof="1">
                <a:cs typeface="Calibri"/>
              </a:rPr>
            </a:br>
            <a:r>
              <a:rPr lang="en-US" sz="2400" noProof="1">
                <a:cs typeface="Calibri"/>
              </a:rPr>
              <a:t>k. Zbaraża na Podolu. </a:t>
            </a:r>
            <a:br>
              <a:rPr lang="pl-PL" sz="2400" noProof="1">
                <a:cs typeface="Calibri"/>
              </a:rPr>
            </a:br>
            <a:r>
              <a:rPr lang="en-US" sz="2400" noProof="1">
                <a:cs typeface="Calibri"/>
              </a:rPr>
              <a:t>Od </a:t>
            </a:r>
            <a:r>
              <a:rPr lang="pl-PL" sz="2400" noProof="1">
                <a:cs typeface="Calibri"/>
              </a:rPr>
              <a:t>najmłodszych lat</a:t>
            </a:r>
            <a:r>
              <a:rPr lang="en-US" sz="2400" noProof="1">
                <a:cs typeface="Calibri"/>
              </a:rPr>
              <a:t> wychowywany był w duchu patriotyzmu. Matka uczyła Adama popularnego wierszyka </a:t>
            </a:r>
            <a:r>
              <a:rPr lang="pl-PL" sz="2400" noProof="1">
                <a:cs typeface="Calibri"/>
              </a:rPr>
              <a:t>„</a:t>
            </a:r>
            <a:r>
              <a:rPr lang="en-US" sz="2400" noProof="1">
                <a:cs typeface="Calibri"/>
              </a:rPr>
              <a:t>Kto Ty jesteś?</a:t>
            </a:r>
            <a:r>
              <a:rPr lang="pl-PL" sz="2400" noProof="1">
                <a:cs typeface="Calibri"/>
              </a:rPr>
              <a:t>”</a:t>
            </a:r>
            <a:r>
              <a:rPr lang="en-US" sz="2400" noProof="1">
                <a:cs typeface="Calibri"/>
              </a:rPr>
              <a:t>, podsuwała</a:t>
            </a:r>
            <a:r>
              <a:rPr lang="pl-PL" noProof="1">
                <a:cs typeface="Calibri"/>
              </a:rPr>
              <a:t> </a:t>
            </a:r>
            <a:r>
              <a:rPr lang="en-US" sz="2400" noProof="1">
                <a:cs typeface="Calibri"/>
              </a:rPr>
              <a:t>do czytania dzieła </a:t>
            </a:r>
            <a:br>
              <a:rPr lang="pl-PL" sz="2400" noProof="1">
                <a:cs typeface="Calibri"/>
              </a:rPr>
            </a:br>
            <a:r>
              <a:rPr lang="pl-PL" sz="2400" noProof="1">
                <a:cs typeface="Calibri"/>
              </a:rPr>
              <a:t>A. </a:t>
            </a:r>
            <a:r>
              <a:rPr lang="en-US" sz="2400" noProof="1">
                <a:cs typeface="Calibri"/>
              </a:rPr>
              <a:t>Mickiewicza i </a:t>
            </a:r>
            <a:r>
              <a:rPr lang="pl-PL" sz="2400" noProof="1">
                <a:cs typeface="Calibri"/>
              </a:rPr>
              <a:t>H. </a:t>
            </a:r>
            <a:r>
              <a:rPr lang="en-US" sz="2400" noProof="1">
                <a:cs typeface="Calibri"/>
              </a:rPr>
              <a:t>Sienkiewicza.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17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2BCCF-2144-6C98-4867-889B9BB234B1}"/>
              </a:ext>
            </a:extLst>
          </p:cNvPr>
          <p:cNvSpPr txBox="1"/>
          <p:nvPr/>
        </p:nvSpPr>
        <p:spPr>
          <a:xfrm>
            <a:off x="5155379" y="1065862"/>
            <a:ext cx="57446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noProof="1">
                <a:solidFill>
                  <a:srgbClr val="FFFFFF"/>
                </a:solidFill>
              </a:rPr>
              <a:t>W 1919 roku zaczęła się wojna polsko-ukraińska. A. Lazarowicz miał wówczas prawie 17 lat. Zgłosił się na ochotnika do wojska, lecz nie mógł bez zgody rodziców wyruszyć na wojnę. Poprosił ojca kolegi, </a:t>
            </a:r>
            <a:br>
              <a:rPr lang="pl-PL" sz="2000" noProof="1">
                <a:solidFill>
                  <a:srgbClr val="FFFFFF"/>
                </a:solidFill>
              </a:rPr>
            </a:br>
            <a:r>
              <a:rPr lang="en-US" sz="2000" noProof="1">
                <a:solidFill>
                  <a:srgbClr val="FFFFFF"/>
                </a:solidFill>
              </a:rPr>
              <a:t>by ten za dwie paczki papierosów podał się za jego rodzica i złożył zgodę werbunkową do wojska.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C628D3-08E6-AF49-F260-7A8A8F37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6222" r="6222" b="-1"/>
          <a:stretch>
            <a:fillRect/>
          </a:stretch>
        </p:blipFill>
        <p:spPr>
          <a:xfrm>
            <a:off x="2958" y="1654"/>
            <a:ext cx="12189042" cy="68563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89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F884A4-5F46-B432-B03C-A02DC5132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53671" y="10"/>
            <a:ext cx="966964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9845-6449-B867-A7F7-0746CD71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3" y="1797461"/>
            <a:ext cx="3552423" cy="2537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noProof="1">
                <a:cs typeface="Calibri"/>
              </a:rPr>
              <a:t>W 1920 roku ponownie zgłosił się do wojska </a:t>
            </a:r>
            <a:r>
              <a:rPr lang="pl-PL" sz="2000" noProof="1">
                <a:cs typeface="Calibri"/>
              </a:rPr>
              <a:t>i</a:t>
            </a:r>
            <a:r>
              <a:rPr lang="en-US" sz="2000" noProof="1">
                <a:cs typeface="Calibri"/>
              </a:rPr>
              <a:t> wziął udział </a:t>
            </a:r>
            <a:br>
              <a:rPr lang="pl-PL" sz="2000" noProof="1">
                <a:cs typeface="Calibri"/>
              </a:rPr>
            </a:br>
            <a:r>
              <a:rPr lang="en-US" sz="2000" noProof="1">
                <a:cs typeface="Calibri"/>
              </a:rPr>
              <a:t>w wojnie polsko-bolszewickiej. Ranny w</a:t>
            </a:r>
            <a:r>
              <a:rPr lang="pl-PL" sz="2000" noProof="1">
                <a:cs typeface="Calibri"/>
              </a:rPr>
              <a:t> </a:t>
            </a:r>
            <a:r>
              <a:rPr lang="en-US" sz="2000" noProof="1">
                <a:cs typeface="Calibri"/>
              </a:rPr>
              <a:t>nogę</a:t>
            </a:r>
            <a:r>
              <a:rPr lang="pl-PL" sz="2000" noProof="1">
                <a:cs typeface="Calibri"/>
              </a:rPr>
              <a:t>,</a:t>
            </a:r>
            <a:r>
              <a:rPr lang="en-US" sz="2000" noProof="1">
                <a:cs typeface="Calibri"/>
              </a:rPr>
              <a:t> szybko zyskał szacunek oraz imponującą opinię ,,starego wygi wojskowego</a:t>
            </a:r>
            <a:r>
              <a:rPr lang="pl-PL" sz="2000" noProof="1">
                <a:cs typeface="Calibri"/>
              </a:rPr>
              <a:t>”.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72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91989-8B6E-ACBE-A105-A16B5F83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  <a:latin typeface="High Tower Text"/>
                <a:cs typeface="Calibri Light"/>
              </a:rPr>
              <a:t>Życie prywatne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0CBB6E-C698-EADC-395E-4253AFABD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4" r="3" b="3209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1F24E-4076-CECD-FB3B-5CBE91D2BAE6}"/>
              </a:ext>
            </a:extLst>
          </p:cNvPr>
          <p:cNvSpPr txBox="1"/>
          <p:nvPr/>
        </p:nvSpPr>
        <p:spPr>
          <a:xfrm>
            <a:off x="7647140" y="2521907"/>
            <a:ext cx="400624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noProof="1">
                <a:cs typeface="Calibri"/>
              </a:rPr>
              <a:t>Podczas walki w 1919 poznał swoją przyszłą żonę, Jadwigę. </a:t>
            </a:r>
            <a:r>
              <a:rPr lang="pl-PL" sz="2000" noProof="1">
                <a:cs typeface="Calibri"/>
              </a:rPr>
              <a:t>Pobrali się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en-US" sz="2000" noProof="1">
                <a:cs typeface="Calibri"/>
              </a:rPr>
              <a:t>w 1923 roku w Krakowie. Nowożeńcy wyjechali do pracy na wieś</a:t>
            </a:r>
            <a:r>
              <a:rPr lang="pl-PL" sz="2000" noProof="1">
                <a:cs typeface="Calibri"/>
              </a:rPr>
              <a:t>, zamieszkali w Kamieniu w powiecie krakowskim</a:t>
            </a:r>
            <a:r>
              <a:rPr lang="en-US" sz="2000" noProof="1">
                <a:cs typeface="Calibri"/>
              </a:rPr>
              <a:t>. </a:t>
            </a:r>
            <a:r>
              <a:rPr lang="pl-PL" sz="2000" noProof="1">
                <a:cs typeface="Calibri"/>
              </a:rPr>
              <a:t>Tam A. </a:t>
            </a:r>
            <a:r>
              <a:rPr lang="en-US" sz="2000" noProof="1">
                <a:cs typeface="Calibri"/>
              </a:rPr>
              <a:t>Lazarowicz </a:t>
            </a:r>
            <a:r>
              <a:rPr lang="pl-PL" sz="2000" noProof="1">
                <a:cs typeface="Calibri"/>
              </a:rPr>
              <a:t>z</a:t>
            </a:r>
            <a:r>
              <a:rPr lang="en-US" sz="2000" noProof="1">
                <a:cs typeface="Calibri"/>
              </a:rPr>
              <a:t>a</a:t>
            </a:r>
            <a:r>
              <a:rPr lang="pl-PL" sz="2000" noProof="1">
                <a:cs typeface="Calibri"/>
              </a:rPr>
              <a:t>a</a:t>
            </a:r>
            <a:r>
              <a:rPr lang="en-US" sz="2000" noProof="1">
                <a:cs typeface="Calibri"/>
              </a:rPr>
              <a:t>ngażował się w życie społeczne. </a:t>
            </a:r>
            <a:r>
              <a:rPr lang="pl-PL" sz="2000" noProof="1">
                <a:cs typeface="Calibri"/>
              </a:rPr>
              <a:t>Założył k</a:t>
            </a:r>
            <a:r>
              <a:rPr lang="en-US" sz="2000" noProof="1">
                <a:cs typeface="Calibri"/>
              </a:rPr>
              <a:t>ółko rolnicze, </a:t>
            </a:r>
            <a:r>
              <a:rPr lang="pl-PL" sz="2000" noProof="1">
                <a:cs typeface="Calibri"/>
              </a:rPr>
              <a:t>k</a:t>
            </a:r>
            <a:r>
              <a:rPr lang="en-US" sz="2000" noProof="1">
                <a:cs typeface="Calibri"/>
              </a:rPr>
              <a:t>oło gospodyń wiejskich oraz</a:t>
            </a:r>
            <a:r>
              <a:rPr lang="pl-PL" sz="2000" noProof="1">
                <a:cs typeface="Calibri"/>
              </a:rPr>
              <a:t> odział</a:t>
            </a:r>
            <a:r>
              <a:rPr lang="en-US" sz="2000" noProof="1">
                <a:cs typeface="Calibri"/>
              </a:rPr>
              <a:t> Ochotnicz</a:t>
            </a:r>
            <a:r>
              <a:rPr lang="pl-PL" sz="2000" noProof="1">
                <a:cs typeface="Calibri"/>
              </a:rPr>
              <a:t>ej</a:t>
            </a:r>
            <a:r>
              <a:rPr lang="en-US" sz="2000" noProof="1">
                <a:cs typeface="Calibri"/>
              </a:rPr>
              <a:t> Straż</a:t>
            </a:r>
            <a:r>
              <a:rPr lang="pl-PL" sz="2000" noProof="1">
                <a:cs typeface="Calibri"/>
              </a:rPr>
              <a:t>y</a:t>
            </a:r>
            <a:r>
              <a:rPr lang="en-US" sz="2000" noProof="1">
                <a:cs typeface="Calibri"/>
              </a:rPr>
              <a:t> Pożarn</a:t>
            </a:r>
            <a:r>
              <a:rPr lang="pl-PL" sz="2000" noProof="1">
                <a:cs typeface="Calibri"/>
              </a:rPr>
              <a:t>ej</a:t>
            </a:r>
            <a:r>
              <a:rPr lang="en-US" sz="2000" noProof="1">
                <a:cs typeface="Calibri"/>
              </a:rPr>
              <a:t>. </a:t>
            </a:r>
            <a:r>
              <a:rPr lang="pl-PL" sz="2000" noProof="1">
                <a:cs typeface="Calibri"/>
              </a:rPr>
              <a:t>M</a:t>
            </a:r>
            <a:r>
              <a:rPr lang="en-US" sz="2000" noProof="1">
                <a:cs typeface="Calibri"/>
              </a:rPr>
              <a:t>iejscowa ludność darzyła ogromną sympatią rodzinę Lazarowiczów.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5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92BF0-801E-6BA6-2A71-A5CAC25B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noProof="1">
                <a:latin typeface="Goudy Type"/>
              </a:rPr>
              <a:t>Działalność wojskowa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1258-8B14-4B88-7CDF-21ABB5E3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833"/>
            <a:ext cx="4658523" cy="4166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noProof="1"/>
              <a:t>A. Lazarowicz nie zaprzestał utrzymywania kontaktów z wojskiem. 1 stycznia 1936 roku </a:t>
            </a:r>
            <a:r>
              <a:rPr lang="pl-PL" sz="2000" noProof="1"/>
              <a:t>otrzymał stopień </a:t>
            </a:r>
            <a:r>
              <a:rPr lang="en-US" sz="2000" noProof="1"/>
              <a:t>porucznik</a:t>
            </a:r>
            <a:r>
              <a:rPr lang="pl-PL" sz="2000" noProof="1"/>
              <a:t>a</a:t>
            </a:r>
            <a:r>
              <a:rPr lang="en-US" sz="2000" noProof="1"/>
              <a:t> rezerwy</a:t>
            </a:r>
            <a:r>
              <a:rPr lang="pl-PL" sz="2000" noProof="1"/>
              <a:t>. Jednak ze </a:t>
            </a:r>
            <a:r>
              <a:rPr lang="en-US" sz="2000" noProof="1"/>
              <a:t>względu na chorobę płuc został</a:t>
            </a:r>
            <a:r>
              <a:rPr lang="pl-PL" sz="2000" noProof="1"/>
              <a:t> </a:t>
            </a:r>
            <a:r>
              <a:rPr lang="en-US" sz="2000" noProof="1"/>
              <a:t>zwolniony z powszechnego obowiązku wojskowego. </a:t>
            </a:r>
            <a:br>
              <a:rPr lang="pl-PL" sz="2000" noProof="1"/>
            </a:br>
            <a:r>
              <a:rPr lang="pl-PL" sz="2000" noProof="1"/>
              <a:t>I choć b</a:t>
            </a:r>
            <a:r>
              <a:rPr lang="en-US" sz="2000" noProof="1"/>
              <a:t>rakowało mu wojska i corocznych ćwiczeń, </a:t>
            </a:r>
            <a:r>
              <a:rPr lang="pl-PL" sz="2000" noProof="1"/>
              <a:t>często musiał </a:t>
            </a:r>
            <a:r>
              <a:rPr lang="en-US" sz="2000" noProof="1"/>
              <a:t>wyjeżdża</a:t>
            </a:r>
            <a:r>
              <a:rPr lang="pl-PL" sz="2000" noProof="1"/>
              <a:t>ć</a:t>
            </a:r>
            <a:r>
              <a:rPr lang="en-US" sz="2000" noProof="1"/>
              <a:t> do</a:t>
            </a:r>
            <a:r>
              <a:rPr lang="pl-PL" sz="2000" noProof="1"/>
              <a:t> </a:t>
            </a:r>
            <a:r>
              <a:rPr lang="en-US" sz="2000" noProof="1"/>
              <a:t>sanatorium</a:t>
            </a:r>
            <a:r>
              <a:rPr lang="pl-PL" sz="2000" noProof="1"/>
              <a:t>, </a:t>
            </a:r>
            <a:r>
              <a:rPr lang="en-US" sz="2000" noProof="1"/>
              <a:t> </a:t>
            </a:r>
            <a:r>
              <a:rPr lang="pl-PL" sz="2000" noProof="1"/>
              <a:t>aby </a:t>
            </a:r>
            <a:r>
              <a:rPr lang="en-US" sz="2000" noProof="1"/>
              <a:t>podreperować </a:t>
            </a:r>
            <a:r>
              <a:rPr lang="pl-PL" sz="2000" noProof="1"/>
              <a:t>nadszarpnięte </a:t>
            </a:r>
            <a:r>
              <a:rPr lang="en-US" sz="2000" noProof="1"/>
              <a:t>zdrowie.</a:t>
            </a:r>
            <a:endParaRPr lang="pl-PL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27D64-BBF5-445E-7786-90B2BD22BED6}"/>
              </a:ext>
            </a:extLst>
          </p:cNvPr>
          <p:cNvSpPr txBox="1"/>
          <p:nvPr/>
        </p:nvSpPr>
        <p:spPr>
          <a:xfrm>
            <a:off x="6695276" y="1593298"/>
            <a:ext cx="4658523" cy="41661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noProof="1"/>
              <a:t>Tuż p</a:t>
            </a:r>
            <a:r>
              <a:rPr lang="en-US" sz="2000" noProof="1"/>
              <a:t>o </a:t>
            </a:r>
            <a:r>
              <a:rPr lang="pl-PL" sz="2000" noProof="1"/>
              <a:t>wybuchu </a:t>
            </a:r>
            <a:r>
              <a:rPr lang="en-US" sz="2000" noProof="1"/>
              <a:t>ll </a:t>
            </a:r>
            <a:r>
              <a:rPr lang="pl-PL" sz="2000" noProof="1"/>
              <a:t>w</a:t>
            </a:r>
            <a:r>
              <a:rPr lang="en-US" sz="2000" noProof="1"/>
              <a:t>ojny </a:t>
            </a:r>
            <a:r>
              <a:rPr lang="pl-PL" sz="2000" noProof="1"/>
              <a:t>ś</a:t>
            </a:r>
            <a:r>
              <a:rPr lang="en-US" sz="2000" noProof="1"/>
              <a:t>wiatowej, znów zaciągnął się do wojska. </a:t>
            </a:r>
            <a:r>
              <a:rPr lang="pl-PL" sz="2000" noProof="1"/>
              <a:t>Zaangażował się </a:t>
            </a:r>
            <a:br>
              <a:rPr lang="pl-PL" sz="2000" noProof="1"/>
            </a:br>
            <a:r>
              <a:rPr lang="pl-PL" sz="2000" noProof="1"/>
              <a:t>w działalośc konspiracyjną, współtworząc </a:t>
            </a:r>
            <a:r>
              <a:rPr lang="en-US" sz="2000" noProof="1"/>
              <a:t>oddział AK w Gumniskach. </a:t>
            </a:r>
            <a:r>
              <a:rPr lang="pl-PL" sz="2000" noProof="1"/>
              <a:t>W</a:t>
            </a:r>
            <a:r>
              <a:rPr lang="en-US" sz="2000" noProof="1"/>
              <a:t>spółpracowa</a:t>
            </a:r>
            <a:r>
              <a:rPr lang="pl-PL" sz="2000" noProof="1"/>
              <a:t>ł</a:t>
            </a:r>
            <a:r>
              <a:rPr lang="en-US" sz="2000" noProof="1"/>
              <a:t> z</a:t>
            </a:r>
            <a:r>
              <a:rPr lang="pl-PL" sz="2000" noProof="1"/>
              <a:t> oddziałami </a:t>
            </a:r>
            <a:r>
              <a:rPr lang="en-US" sz="2000" noProof="1"/>
              <a:t>ZWZ, </a:t>
            </a:r>
            <a:r>
              <a:rPr lang="pl-PL" sz="2000" noProof="1"/>
              <a:t>uczestniczył w działaniach sabotażowych</a:t>
            </a:r>
            <a:r>
              <a:rPr lang="en-US" sz="2000" noProof="1"/>
              <a:t>. Po </a:t>
            </a:r>
            <a:r>
              <a:rPr lang="pl-PL" sz="2000" noProof="1"/>
              <a:t>fali </a:t>
            </a:r>
            <a:r>
              <a:rPr lang="en-US" sz="2000" noProof="1"/>
              <a:t>aresztowa</a:t>
            </a:r>
            <a:r>
              <a:rPr lang="pl-PL" sz="2000" noProof="1"/>
              <a:t>ń, z obawy przed dekonspiracją, </a:t>
            </a:r>
            <a:r>
              <a:rPr lang="en-US" sz="2000" noProof="1"/>
              <a:t>Lazarowicz przeniósł Komendę Obwodu z Dębicy do Gumnisk.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876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CEED38-DC59-9E08-C24E-6379E8298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4303" b="22505"/>
          <a:stretch/>
        </p:blipFill>
        <p:spPr>
          <a:xfrm>
            <a:off x="440126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5727A-C3B4-7BF9-5E08-4800666C8D14}"/>
              </a:ext>
            </a:extLst>
          </p:cNvPr>
          <p:cNvSpPr txBox="1"/>
          <p:nvPr/>
        </p:nvSpPr>
        <p:spPr>
          <a:xfrm>
            <a:off x="211899" y="315214"/>
            <a:ext cx="3822189" cy="27238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noProof="1"/>
              <a:t>28 lipca 1944 roku Adam otrzymał rozkaz rozpoczęcia akcji </a:t>
            </a:r>
            <a:r>
              <a:rPr lang="pl-PL" sz="2000" noProof="1"/>
              <a:t>„</a:t>
            </a:r>
            <a:r>
              <a:rPr lang="en-US" sz="2000" noProof="1"/>
              <a:t>Burza</a:t>
            </a:r>
            <a:r>
              <a:rPr lang="pl-PL" sz="2000" noProof="1"/>
              <a:t>”</a:t>
            </a:r>
            <a:r>
              <a:rPr lang="en-US" sz="2000" noProof="1"/>
              <a:t>. Obwód Dębica (5 Pułk Strzelców Konnych)</a:t>
            </a:r>
            <a:r>
              <a:rPr lang="pl-PL" sz="2000" noProof="1"/>
              <a:t>, w którym służył,</a:t>
            </a:r>
            <a:r>
              <a:rPr lang="en-US" sz="2000" noProof="1"/>
              <a:t> podzielono na trzy ugrupowania partyzanckie. Jego pluton Gumniska należący do ll re</a:t>
            </a:r>
            <a:r>
              <a:rPr lang="pl-PL" sz="2000" noProof="1"/>
              <a:t>j</a:t>
            </a:r>
            <a:r>
              <a:rPr lang="en-US" sz="2000" noProof="1"/>
              <a:t>onu, otrzymał zadanie koncentracji </a:t>
            </a:r>
            <a:br>
              <a:rPr lang="pl-PL" sz="2000" noProof="1"/>
            </a:br>
            <a:r>
              <a:rPr lang="en-US" sz="2000" noProof="1"/>
              <a:t>przy leśniczówce.</a:t>
            </a:r>
            <a:endParaRPr lang="en-US" sz="2000" noProof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3E1F4-87C9-F90F-507C-7F9641CB3DB5}"/>
              </a:ext>
            </a:extLst>
          </p:cNvPr>
          <p:cNvSpPr txBox="1"/>
          <p:nvPr/>
        </p:nvSpPr>
        <p:spPr>
          <a:xfrm>
            <a:off x="210808" y="4751854"/>
            <a:ext cx="348432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noProof="1">
                <a:cs typeface="Calibri"/>
              </a:rPr>
              <a:t>Na zdjęciu : k</a:t>
            </a:r>
            <a:r>
              <a:rPr lang="en-US" sz="2000" noProof="1">
                <a:cs typeface="Calibri"/>
              </a:rPr>
              <a:t>apelan wojenny Stanisław Bartosz ps. ,,Mieczyk'' odprawia</a:t>
            </a:r>
            <a:r>
              <a:rPr lang="pl-PL" sz="2000" noProof="1">
                <a:cs typeface="Calibri"/>
              </a:rPr>
              <a:t>jący</a:t>
            </a:r>
            <a:r>
              <a:rPr lang="en-US" sz="2000" noProof="1">
                <a:cs typeface="Calibri"/>
              </a:rPr>
              <a:t> Msz</a:t>
            </a:r>
            <a:r>
              <a:rPr lang="pl-PL" sz="2000" noProof="1">
                <a:cs typeface="Calibri"/>
              </a:rPr>
              <a:t>ę</a:t>
            </a:r>
            <a:r>
              <a:rPr lang="en-US" sz="2000" noProof="1">
                <a:cs typeface="Calibri"/>
              </a:rPr>
              <a:t> Święt</a:t>
            </a:r>
            <a:r>
              <a:rPr lang="pl-PL" sz="2000" noProof="1">
                <a:cs typeface="Calibri"/>
              </a:rPr>
              <a:t>ą. </a:t>
            </a:r>
            <a:br>
              <a:rPr lang="pl-PL" sz="2000" noProof="1">
                <a:cs typeface="Calibri"/>
              </a:rPr>
            </a:br>
            <a:r>
              <a:rPr lang="pl-PL" sz="2000" noProof="1">
                <a:cs typeface="Calibri"/>
              </a:rPr>
              <a:t>Bóg w życiu A.Lazarowicza </a:t>
            </a:r>
            <a:br>
              <a:rPr lang="pl-PL" sz="2000" noProof="1">
                <a:cs typeface="Calibri"/>
              </a:rPr>
            </a:br>
            <a:r>
              <a:rPr lang="pl-PL" sz="2000" noProof="1">
                <a:cs typeface="Calibri"/>
              </a:rPr>
              <a:t>i jego kolegów z lasu był zawsze obecny.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F37D-875C-E5A7-738B-0E91B77B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1">
                <a:latin typeface="Goudy Type"/>
                <a:cs typeface="Calibri Light"/>
              </a:rPr>
              <a:t>Okres po ll </a:t>
            </a:r>
            <a:r>
              <a:rPr lang="pl-PL" sz="3600" noProof="1">
                <a:latin typeface="Goudy Type"/>
                <a:cs typeface="Calibri Light"/>
              </a:rPr>
              <a:t>w</a:t>
            </a:r>
            <a:r>
              <a:rPr lang="en-US" sz="3600" noProof="1">
                <a:latin typeface="Goudy Type"/>
                <a:cs typeface="Calibri Light"/>
              </a:rPr>
              <a:t>ojnie </a:t>
            </a:r>
            <a:r>
              <a:rPr lang="pl-PL" sz="3600" noProof="1">
                <a:latin typeface="Goudy Type"/>
                <a:cs typeface="Calibri Light"/>
              </a:rPr>
              <a:t>ś</a:t>
            </a:r>
            <a:r>
              <a:rPr lang="en-US" sz="3600" noProof="1">
                <a:latin typeface="Goudy Type"/>
                <a:cs typeface="Calibri Light"/>
              </a:rPr>
              <a:t>wiatowej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06D17-BF55-7BCD-9BE7-ED068BA67BA2}"/>
              </a:ext>
            </a:extLst>
          </p:cNvPr>
          <p:cNvSpPr txBox="1"/>
          <p:nvPr/>
        </p:nvSpPr>
        <p:spPr>
          <a:xfrm>
            <a:off x="841332" y="2146126"/>
            <a:ext cx="468903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noProof="1">
                <a:cs typeface="Calibri"/>
              </a:rPr>
              <a:t>Po </a:t>
            </a:r>
            <a:r>
              <a:rPr lang="pl-PL" sz="2200" noProof="1">
                <a:cs typeface="Calibri"/>
              </a:rPr>
              <a:t>zakończeniu </a:t>
            </a:r>
            <a:r>
              <a:rPr lang="en-US" sz="2200" noProof="1">
                <a:cs typeface="Calibri"/>
              </a:rPr>
              <a:t>ll </a:t>
            </a:r>
            <a:r>
              <a:rPr lang="pl-PL" sz="2200" noProof="1">
                <a:cs typeface="Calibri"/>
              </a:rPr>
              <a:t>w</a:t>
            </a:r>
            <a:r>
              <a:rPr lang="en-US" sz="2200" noProof="1">
                <a:cs typeface="Calibri"/>
              </a:rPr>
              <a:t>ojn</a:t>
            </a:r>
            <a:r>
              <a:rPr lang="pl-PL" sz="2200" noProof="1">
                <a:cs typeface="Calibri"/>
              </a:rPr>
              <a:t>y</a:t>
            </a:r>
            <a:r>
              <a:rPr lang="en-US" sz="2200" noProof="1">
                <a:cs typeface="Calibri"/>
              </a:rPr>
              <a:t> </a:t>
            </a:r>
            <a:r>
              <a:rPr lang="pl-PL" sz="2200" noProof="1">
                <a:cs typeface="Calibri"/>
              </a:rPr>
              <a:t>ś</a:t>
            </a:r>
            <a:r>
              <a:rPr lang="en-US" sz="2200" noProof="1">
                <a:cs typeface="Calibri"/>
              </a:rPr>
              <a:t>wiatowej nadszedł ciężki czas dla </a:t>
            </a:r>
            <a:r>
              <a:rPr lang="pl-PL" sz="2200" noProof="1">
                <a:cs typeface="Calibri"/>
              </a:rPr>
              <a:t>polskich </a:t>
            </a:r>
            <a:r>
              <a:rPr lang="en-US" sz="2200" noProof="1">
                <a:cs typeface="Calibri"/>
              </a:rPr>
              <a:t>bohaterów. </a:t>
            </a:r>
            <a:endParaRPr lang="pl-PL" sz="2200" noProof="1">
              <a:cs typeface="Calibri"/>
            </a:endParaRPr>
          </a:p>
          <a:p>
            <a:r>
              <a:rPr lang="pl-PL" sz="2200" noProof="1">
                <a:cs typeface="Calibri"/>
              </a:rPr>
              <a:t>Władze komunistyczne represjonowały zbrojne podziemie</a:t>
            </a:r>
            <a:r>
              <a:rPr lang="en-US" sz="2200" noProof="1">
                <a:cs typeface="Calibri"/>
              </a:rPr>
              <a:t>. </a:t>
            </a:r>
            <a:endParaRPr lang="pl-PL" sz="2200" noProof="1">
              <a:cs typeface="Calibri"/>
            </a:endParaRPr>
          </a:p>
          <a:p>
            <a:r>
              <a:rPr lang="en-US" sz="2200" noProof="1">
                <a:cs typeface="Calibri"/>
              </a:rPr>
              <a:t>Lazarowicz rozpoczął </a:t>
            </a:r>
            <a:r>
              <a:rPr lang="pl-PL" sz="2200" noProof="1">
                <a:cs typeface="Calibri"/>
              </a:rPr>
              <a:t>tajne </a:t>
            </a:r>
            <a:r>
              <a:rPr lang="en-US" sz="2200" noProof="1">
                <a:cs typeface="Calibri"/>
              </a:rPr>
              <a:t>dz</a:t>
            </a:r>
            <a:r>
              <a:rPr lang="pl-PL" sz="2200" noProof="1">
                <a:cs typeface="Calibri"/>
              </a:rPr>
              <a:t>i</a:t>
            </a:r>
            <a:r>
              <a:rPr lang="en-US" sz="2200" noProof="1">
                <a:cs typeface="Calibri"/>
              </a:rPr>
              <a:t>ałania </a:t>
            </a:r>
            <a:br>
              <a:rPr lang="pl-PL" sz="2200" noProof="1">
                <a:cs typeface="Calibri"/>
              </a:rPr>
            </a:br>
            <a:r>
              <a:rPr lang="en-US" sz="2200" noProof="1">
                <a:cs typeface="Calibri"/>
              </a:rPr>
              <a:t>w Rzeszowie, a potem we Wrocławiu</a:t>
            </a:r>
            <a:r>
              <a:rPr lang="pl-PL" sz="2200" noProof="1">
                <a:cs typeface="Calibri"/>
              </a:rPr>
              <a:t>. </a:t>
            </a:r>
            <a:r>
              <a:rPr lang="en-US" sz="2200" noProof="1">
                <a:cs typeface="Calibri"/>
              </a:rPr>
              <a:t>Był zastępcą </a:t>
            </a:r>
            <a:r>
              <a:rPr lang="pl-PL" sz="2200" noProof="1">
                <a:cs typeface="Calibri"/>
              </a:rPr>
              <a:t>dowódcy </a:t>
            </a:r>
            <a:r>
              <a:rPr lang="en-US" sz="2200" noProof="1">
                <a:cs typeface="Calibri"/>
              </a:rPr>
              <a:t>lV Zarządu Głównego Zr</a:t>
            </a:r>
            <a:r>
              <a:rPr lang="pl-PL" sz="2200" noProof="1">
                <a:cs typeface="Calibri"/>
              </a:rPr>
              <a:t>z</a:t>
            </a:r>
            <a:r>
              <a:rPr lang="en-US" sz="2200" noProof="1">
                <a:cs typeface="Calibri"/>
              </a:rPr>
              <a:t>eszenia WiN.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81C8066-39EE-37FB-9731-CC8A141FF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0455" y="1274179"/>
            <a:ext cx="3296432" cy="4424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00C8E-C436-2DFF-D308-B18375286224}"/>
              </a:ext>
            </a:extLst>
          </p:cNvPr>
          <p:cNvSpPr txBox="1"/>
          <p:nvPr/>
        </p:nvSpPr>
        <p:spPr>
          <a:xfrm>
            <a:off x="6359960" y="2925742"/>
            <a:ext cx="202295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noProof="1">
                <a:latin typeface="Goudy Type"/>
                <a:cs typeface="Calibri"/>
              </a:rPr>
              <a:t>*</a:t>
            </a:r>
            <a:r>
              <a:rPr lang="pl-PL" sz="1600" noProof="1">
                <a:latin typeface="Goudy Type"/>
                <a:cs typeface="Calibri"/>
              </a:rPr>
              <a:t>Bografia </a:t>
            </a:r>
            <a:r>
              <a:rPr lang="en-US" sz="1600" noProof="1">
                <a:latin typeface="Goudy Type"/>
                <a:cs typeface="Calibri"/>
              </a:rPr>
              <a:t>Adam</a:t>
            </a:r>
            <a:r>
              <a:rPr lang="pl-PL" sz="1600" noProof="1">
                <a:latin typeface="Goudy Type"/>
                <a:cs typeface="Calibri"/>
              </a:rPr>
              <a:t>a</a:t>
            </a:r>
            <a:r>
              <a:rPr lang="en-US" sz="1600" noProof="1">
                <a:latin typeface="Goudy Type"/>
                <a:cs typeface="Calibri"/>
              </a:rPr>
              <a:t> Lazarowicz</a:t>
            </a:r>
            <a:r>
              <a:rPr lang="pl-PL" sz="1600" noProof="1">
                <a:latin typeface="Goudy Type"/>
                <a:cs typeface="Calibri"/>
              </a:rPr>
              <a:t>a</a:t>
            </a:r>
            <a:r>
              <a:rPr lang="en-US" sz="1600" noProof="1">
                <a:latin typeface="Goudy Type"/>
                <a:cs typeface="Calibri"/>
              </a:rPr>
              <a:t>, napisana przez Jego syna Zbigniewa Lazarowicza.</a:t>
            </a:r>
            <a:endParaRPr lang="en-US" sz="1600" noProof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3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1101B55-66AB-9637-EE00-D6A40580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112" b="21188"/>
          <a:stretch/>
        </p:blipFill>
        <p:spPr>
          <a:xfrm>
            <a:off x="4664915" y="-478"/>
            <a:ext cx="7555978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01232-6BB1-E8A4-DF17-C411C1ECC194}"/>
              </a:ext>
            </a:extLst>
          </p:cNvPr>
          <p:cNvSpPr txBox="1"/>
          <p:nvPr/>
        </p:nvSpPr>
        <p:spPr>
          <a:xfrm>
            <a:off x="532442" y="856288"/>
            <a:ext cx="5343520" cy="23941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noProof="1"/>
              <a:t>W 1947 </a:t>
            </a:r>
            <a:r>
              <a:rPr lang="pl-PL" sz="2000" noProof="1"/>
              <a:t>roku A.Lazarowicz </a:t>
            </a:r>
            <a:r>
              <a:rPr lang="en-US" sz="2000" noProof="1"/>
              <a:t> został aresztowany przez komunistów. </a:t>
            </a:r>
            <a:br>
              <a:rPr lang="pl-PL" sz="2000" noProof="1"/>
            </a:br>
            <a:r>
              <a:rPr lang="pl-PL" sz="2000" noProof="1"/>
              <a:t>W więzieniu poddano go bestailskim i nieludzkim torturom</a:t>
            </a:r>
            <a:r>
              <a:rPr lang="en-US" sz="2000" noProof="1"/>
              <a:t>. </a:t>
            </a:r>
            <a:r>
              <a:rPr lang="pl-PL" sz="2000" noProof="1"/>
              <a:t>Po pokazowym procesie </a:t>
            </a:r>
            <a:r>
              <a:rPr lang="en-US" sz="2000" noProof="1"/>
              <a:t>1 marca 1951 roku o 21:25 został </a:t>
            </a:r>
            <a:r>
              <a:rPr lang="pl-PL" sz="2000" noProof="1"/>
              <a:t>uśmiercony strzałem</a:t>
            </a:r>
            <a:r>
              <a:rPr lang="en-US" sz="2000" noProof="1"/>
              <a:t> w tył głowy razem z </a:t>
            </a:r>
            <a:r>
              <a:rPr lang="pl-PL" sz="2000" noProof="1"/>
              <a:t>prezesem </a:t>
            </a:r>
            <a:r>
              <a:rPr lang="en-US" sz="2000" noProof="1"/>
              <a:t>lV Zarząd</a:t>
            </a:r>
            <a:r>
              <a:rPr lang="pl-PL" sz="2000" noProof="1"/>
              <a:t>u</a:t>
            </a:r>
            <a:r>
              <a:rPr lang="en-US" sz="2000" noProof="1"/>
              <a:t> Główn</a:t>
            </a:r>
            <a:r>
              <a:rPr lang="pl-PL" sz="2000" noProof="1"/>
              <a:t>ego</a:t>
            </a:r>
            <a:r>
              <a:rPr lang="en-US" sz="2000" noProof="1"/>
              <a:t> Zrzeszenia WiN  Łukaszem Cieplińskim.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DF17D-4B76-00C1-D2F9-E5C421AA05E4}"/>
              </a:ext>
            </a:extLst>
          </p:cNvPr>
          <p:cNvSpPr txBox="1"/>
          <p:nvPr/>
        </p:nvSpPr>
        <p:spPr>
          <a:xfrm>
            <a:off x="615602" y="480138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noProof="1">
                <a:cs typeface="Calibri"/>
              </a:rPr>
              <a:t>Na pamiątkę tych wydarzeń c</a:t>
            </a:r>
            <a:r>
              <a:rPr lang="en-US" noProof="1">
                <a:cs typeface="Calibri"/>
              </a:rPr>
              <a:t>o roku 1 marca obchodzimy dzień Żołnierzy Wyklętych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2C657-8894-8298-BF8F-CE0F8C3BF458}"/>
              </a:ext>
            </a:extLst>
          </p:cNvPr>
          <p:cNvSpPr txBox="1"/>
          <p:nvPr/>
        </p:nvSpPr>
        <p:spPr>
          <a:xfrm>
            <a:off x="8916359" y="1292307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*</a:t>
            </a:r>
            <a:r>
              <a:rPr lang="en-US" noProof="1">
                <a:cs typeface="Calibri"/>
              </a:rPr>
              <a:t>relikwia muru, przy którym został postrzelony Adam Lazarowicz. Należy ona do Jego wnuka .</a:t>
            </a:r>
          </a:p>
        </p:txBody>
      </p:sp>
    </p:spTree>
    <p:extLst>
      <p:ext uri="{BB962C8B-B14F-4D97-AF65-F5344CB8AC3E}">
        <p14:creationId xmlns:p14="http://schemas.microsoft.com/office/powerpoint/2010/main" val="2696406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607</Words>
  <Application>Microsoft Office PowerPoint</Application>
  <PresentationFormat>Panoramiczny</PresentationFormat>
  <Paragraphs>28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Goudy Type</vt:lpstr>
      <vt:lpstr>High Tower Text</vt:lpstr>
      <vt:lpstr>Motyw pakietu Office</vt:lpstr>
      <vt:lpstr>Adam Lazarowicz  ps. ,,Klamra''</vt:lpstr>
      <vt:lpstr>Podstawowe informacje </vt:lpstr>
      <vt:lpstr>Prezentacja programu PowerPoint</vt:lpstr>
      <vt:lpstr>Prezentacja programu PowerPoint</vt:lpstr>
      <vt:lpstr>Życie prywatne </vt:lpstr>
      <vt:lpstr>Działalność wojskowa</vt:lpstr>
      <vt:lpstr>Prezentacja programu PowerPoint</vt:lpstr>
      <vt:lpstr>Okres po ll wojnie światowej</vt:lpstr>
      <vt:lpstr>Prezentacja programu PowerPoint</vt:lpstr>
      <vt:lpstr>Dziękujemy za obejrzenie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Student 204136</cp:lastModifiedBy>
  <cp:revision>598</cp:revision>
  <dcterms:created xsi:type="dcterms:W3CDTF">2022-03-27T19:07:08Z</dcterms:created>
  <dcterms:modified xsi:type="dcterms:W3CDTF">2022-04-04T18:54:22Z</dcterms:modified>
</cp:coreProperties>
</file>