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2" r:id="rId3"/>
    <p:sldId id="284" r:id="rId4"/>
    <p:sldId id="285" r:id="rId5"/>
    <p:sldId id="287" r:id="rId6"/>
    <p:sldId id="288" r:id="rId7"/>
    <p:sldId id="316" r:id="rId8"/>
    <p:sldId id="323" r:id="rId9"/>
    <p:sldId id="292" r:id="rId10"/>
    <p:sldId id="299" r:id="rId11"/>
    <p:sldId id="309" r:id="rId12"/>
    <p:sldId id="317" r:id="rId13"/>
    <p:sldId id="324" r:id="rId14"/>
    <p:sldId id="310" r:id="rId15"/>
    <p:sldId id="311" r:id="rId16"/>
    <p:sldId id="312" r:id="rId17"/>
    <p:sldId id="293" r:id="rId18"/>
    <p:sldId id="318" r:id="rId19"/>
    <p:sldId id="325" r:id="rId20"/>
    <p:sldId id="313" r:id="rId21"/>
    <p:sldId id="314" r:id="rId22"/>
    <p:sldId id="315" r:id="rId23"/>
    <p:sldId id="294" r:id="rId24"/>
    <p:sldId id="327" r:id="rId25"/>
    <p:sldId id="305" r:id="rId26"/>
    <p:sldId id="319" r:id="rId27"/>
    <p:sldId id="320" r:id="rId28"/>
    <p:sldId id="295" r:id="rId29"/>
    <p:sldId id="326" r:id="rId30"/>
    <p:sldId id="306" r:id="rId31"/>
    <p:sldId id="321" r:id="rId32"/>
    <p:sldId id="322" r:id="rId3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CCFF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96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F3A3D6-6B37-4AF0-9655-EA46F1077A96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11C23D-3141-41C6-91BD-A7001393B6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5F20-E24B-42CE-AAE8-13EA912234D4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FB62-5E28-4715-AB77-C641D2D090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59EB-8FAC-4CB9-8C63-DF9293068819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EB18-C194-4FF4-9F2B-F634D83BD3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C265E-C61A-4DDA-8AB8-185FB25E844C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ADCF2-9D0B-4CEE-B618-7BF857566B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2D3A-95E5-48FF-A0AC-5404A141714F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001B-2172-4880-9F2D-4B68E5BD4B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59139-41BC-46AE-9FEB-411A6D9EEDAB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9758-6DFF-4200-ABC8-CF7FF6A2D9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D87F6-A937-4659-AB79-D6C10309A3C3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C5F5-45E0-478A-8708-CE5787F509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38E8B-502E-47C2-AF43-5E9CD5250C84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29C56-D615-49F0-A6BE-BCE2349D5A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2D56-904F-42C3-9687-593D6C35CF58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39B24-1B8A-4190-A6F2-C395401238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5ADF-D7C6-47A3-8A17-49F26A679317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F7188-9FDC-4AA9-AFD2-80C2FCFFC8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BA91A-F0FE-44F7-A366-FE6E930DAC06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32B7-A0D0-4DEB-A3D2-6F7244B45D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C624-EE72-4218-8C99-F7C349B2E147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B751-F988-4E12-B17F-415D8F99D5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685075-D457-4AAA-89C8-1209B4600E08}" type="datetimeFigureOut">
              <a:rPr lang="pl-PL"/>
              <a:pPr>
                <a:defRPr/>
              </a:pPr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DAB7AF-9C41-45C6-9AC5-D1D391EFEE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2000264"/>
          </a:xfrm>
          <a:noFill/>
          <a:ln/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Szereg homologiczny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kwasów karboksylowych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     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sz="28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kwas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pl-PL" sz="28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owy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kwas mrówkowy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214546" y="1571612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071834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H  		   </a:t>
            </a:r>
          </a:p>
          <a:p>
            <a:pPr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1714480" y="2428868"/>
            <a:ext cx="1143008" cy="1285884"/>
            <a:chOff x="-1515128" y="2565518"/>
            <a:chExt cx="1459778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515128" y="2565518"/>
              <a:ext cx="1128598" cy="1098309"/>
              <a:chOff x="-1515128" y="2565518"/>
              <a:chExt cx="1128598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515128" y="2565518"/>
                <a:ext cx="1128598" cy="893099"/>
                <a:chOff x="-1515128" y="2565518"/>
                <a:chExt cx="1128598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515128" y="2996952"/>
                  <a:ext cx="89773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93009" y="2607463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1393009" y="360759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071834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H  		   </a:t>
            </a:r>
          </a:p>
          <a:p>
            <a:pPr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1714480" y="2428868"/>
            <a:ext cx="1143008" cy="1285884"/>
            <a:chOff x="-1515128" y="2565518"/>
            <a:chExt cx="1459778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515128" y="2565518"/>
              <a:ext cx="1128598" cy="1098309"/>
              <a:chOff x="-1515128" y="2565518"/>
              <a:chExt cx="1128598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515128" y="2565518"/>
                <a:ext cx="1128598" cy="893099"/>
                <a:chOff x="-1515128" y="2565518"/>
                <a:chExt cx="1128598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515128" y="2996952"/>
                  <a:ext cx="89773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93009" y="2607463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1393009" y="360759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071834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H  		   </a:t>
            </a:r>
          </a:p>
          <a:p>
            <a:pPr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1714480" y="2428868"/>
            <a:ext cx="1143008" cy="1285884"/>
            <a:chOff x="-1515128" y="2565518"/>
            <a:chExt cx="1459778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515128" y="2565518"/>
              <a:ext cx="1128598" cy="1098309"/>
              <a:chOff x="-1515128" y="2565518"/>
              <a:chExt cx="1128598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515128" y="2565518"/>
                <a:ext cx="1128598" cy="893099"/>
                <a:chOff x="-1515128" y="2565518"/>
                <a:chExt cx="1128598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515128" y="2996952"/>
                  <a:ext cx="89773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93009" y="2607463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1393009" y="360759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071834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H  		   </a:t>
            </a:r>
          </a:p>
          <a:p>
            <a:pPr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1714480" y="2428868"/>
            <a:ext cx="1143008" cy="1285884"/>
            <a:chOff x="-1515128" y="2565518"/>
            <a:chExt cx="1459778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515128" y="2565518"/>
              <a:ext cx="1128598" cy="1098309"/>
              <a:chOff x="-1515128" y="2565518"/>
              <a:chExt cx="1128598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515128" y="2565518"/>
                <a:ext cx="1128598" cy="893099"/>
                <a:chOff x="-1515128" y="2565518"/>
                <a:chExt cx="1128598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515128" y="2996952"/>
                  <a:ext cx="89773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93009" y="2607463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1393009" y="360759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H  		   </a:t>
            </a:r>
          </a:p>
          <a:p>
            <a:pPr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kwas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etan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owy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1714480" y="2428868"/>
            <a:ext cx="1143008" cy="1285884"/>
            <a:chOff x="-1515128" y="2565518"/>
            <a:chExt cx="1459778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515128" y="2565518"/>
              <a:ext cx="1128598" cy="1098309"/>
              <a:chOff x="-1515128" y="2565518"/>
              <a:chExt cx="1128598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515128" y="2565518"/>
                <a:ext cx="1128598" cy="893099"/>
                <a:chOff x="-1515128" y="2565518"/>
                <a:chExt cx="1128598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515128" y="2996952"/>
                  <a:ext cx="89773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93009" y="2607463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1393009" y="360759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H  		   </a:t>
            </a:r>
          </a:p>
          <a:p>
            <a:pPr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kwas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etan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owy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kwas octowy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1714480" y="2428868"/>
            <a:ext cx="1143008" cy="1285884"/>
            <a:chOff x="-1515128" y="2565518"/>
            <a:chExt cx="1459778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515128" y="2565518"/>
              <a:ext cx="1128598" cy="1098309"/>
              <a:chOff x="-1515128" y="2565518"/>
              <a:chExt cx="1128598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515128" y="2565518"/>
                <a:ext cx="1128598" cy="893099"/>
                <a:chOff x="-1515128" y="2565518"/>
                <a:chExt cx="1128598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515128" y="2996952"/>
                  <a:ext cx="89773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93009" y="2607463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1393009" y="360759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H    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   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428860" y="2571744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</a:t>
                  </a:r>
                  <a:r>
                    <a:rPr lang="pl-PL" sz="2400" b="1" dirty="0" smtClean="0">
                      <a:latin typeface="Times New Roman" pitchFamily="18" charset="0"/>
                      <a:cs typeface="Times New Roman" pitchFamily="18" charset="0"/>
                    </a:rPr>
                    <a:t>C </a:t>
                  </a:r>
                  <a:endParaRPr lang="pl-PL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5729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207167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5400000">
            <a:off x="1393009" y="38219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5400000">
            <a:off x="2071670" y="3786190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H    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   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428860" y="2571744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</a:t>
                  </a:r>
                  <a:r>
                    <a:rPr lang="pl-PL" sz="2400" b="1" dirty="0" smtClean="0">
                      <a:latin typeface="Times New Roman" pitchFamily="18" charset="0"/>
                      <a:cs typeface="Times New Roman" pitchFamily="18" charset="0"/>
                    </a:rPr>
                    <a:t>C </a:t>
                  </a:r>
                  <a:endParaRPr lang="pl-PL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5729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207167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5400000">
            <a:off x="1393009" y="38219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5400000">
            <a:off x="2071670" y="3786190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H    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   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428860" y="2571744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</a:t>
                  </a:r>
                  <a:r>
                    <a:rPr lang="pl-PL" sz="2400" b="1" dirty="0" smtClean="0">
                      <a:latin typeface="Times New Roman" pitchFamily="18" charset="0"/>
                      <a:cs typeface="Times New Roman" pitchFamily="18" charset="0"/>
                    </a:rPr>
                    <a:t>C </a:t>
                  </a:r>
                  <a:endParaRPr lang="pl-PL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5729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207167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5400000">
            <a:off x="1393009" y="38219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5400000">
            <a:off x="2071670" y="3786190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328998"/>
          </a:xfrm>
        </p:spPr>
        <p:txBody>
          <a:bodyPr/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to kwasy organiczne, pochodne węglowodorów zawierające w cząsteczce grupę karboksylową 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OOH</a:t>
            </a:r>
            <a:endParaRPr lang="pl-PL" sz="2800" dirty="0"/>
          </a:p>
        </p:txBody>
      </p:sp>
      <p:grpSp>
        <p:nvGrpSpPr>
          <p:cNvPr id="4" name="Grupa 19"/>
          <p:cNvGrpSpPr>
            <a:grpSpLocks/>
          </p:cNvGrpSpPr>
          <p:nvPr/>
        </p:nvGrpSpPr>
        <p:grpSpPr bwMode="auto">
          <a:xfrm>
            <a:off x="5072066" y="3000371"/>
            <a:ext cx="1785950" cy="1714511"/>
            <a:chOff x="-1332656" y="2615959"/>
            <a:chExt cx="1277306" cy="1210575"/>
          </a:xfrm>
        </p:grpSpPr>
        <p:sp>
          <p:nvSpPr>
            <p:cNvPr id="5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6" name="Grupa 11"/>
            <p:cNvGrpSpPr>
              <a:grpSpLocks/>
            </p:cNvGrpSpPr>
            <p:nvPr/>
          </p:nvGrpSpPr>
          <p:grpSpPr bwMode="auto">
            <a:xfrm>
              <a:off x="-1332656" y="2615959"/>
              <a:ext cx="970753" cy="942548"/>
              <a:chOff x="-1332656" y="2615959"/>
              <a:chExt cx="970753" cy="942548"/>
            </a:xfrm>
          </p:grpSpPr>
          <p:grpSp>
            <p:nvGrpSpPr>
              <p:cNvPr id="7" name="Grupa 9"/>
              <p:cNvGrpSpPr>
                <a:grpSpLocks/>
              </p:cNvGrpSpPr>
              <p:nvPr/>
            </p:nvGrpSpPr>
            <p:grpSpPr bwMode="auto">
              <a:xfrm>
                <a:off x="-1332656" y="2615959"/>
                <a:ext cx="970753" cy="869775"/>
                <a:chOff x="-1332656" y="2615959"/>
                <a:chExt cx="970753" cy="869775"/>
              </a:xfrm>
            </p:grpSpPr>
            <p:sp>
              <p:nvSpPr>
                <p:cNvPr id="9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3024069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10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1018807" y="2732537"/>
                  <a:ext cx="390525" cy="4937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" name="pole tekstowe 10"/>
                <p:cNvSpPr txBox="1">
                  <a:spLocks noChangeArrowheads="1"/>
                </p:cNvSpPr>
                <p:nvPr/>
              </p:nvSpPr>
              <p:spPr bwMode="auto">
                <a:xfrm>
                  <a:off x="-719548" y="2615959"/>
                  <a:ext cx="357645" cy="3259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8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1024925" y="3282997"/>
                <a:ext cx="286874" cy="264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H    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     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   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428860" y="2571744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</a:t>
                  </a:r>
                  <a:r>
                    <a:rPr lang="pl-PL" sz="2400" b="1" dirty="0" smtClean="0">
                      <a:latin typeface="Times New Roman" pitchFamily="18" charset="0"/>
                      <a:cs typeface="Times New Roman" pitchFamily="18" charset="0"/>
                    </a:rPr>
                    <a:t>C </a:t>
                  </a:r>
                  <a:endParaRPr lang="pl-PL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5729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207167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5400000">
            <a:off x="1393009" y="38219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5400000">
            <a:off x="2071670" y="3786190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H    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     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   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u="sng" dirty="0" smtClean="0"/>
              <a:t>kwas</a:t>
            </a:r>
            <a:r>
              <a:rPr lang="pl-PL" sz="2800" dirty="0" smtClean="0">
                <a:solidFill>
                  <a:srgbClr val="000099"/>
                </a:solidFill>
              </a:rPr>
              <a:t> propan</a:t>
            </a:r>
            <a:r>
              <a:rPr lang="pl-PL" sz="2800" u="sng" dirty="0" smtClean="0"/>
              <a:t>owy</a:t>
            </a:r>
            <a:r>
              <a:rPr lang="pl-PL" sz="2800" dirty="0" smtClean="0"/>
              <a:t>		</a:t>
            </a:r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428860" y="2571744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</a:t>
                  </a:r>
                  <a:r>
                    <a:rPr lang="pl-PL" sz="2400" b="1" dirty="0" smtClean="0">
                      <a:latin typeface="Times New Roman" pitchFamily="18" charset="0"/>
                      <a:cs typeface="Times New Roman" pitchFamily="18" charset="0"/>
                    </a:rPr>
                    <a:t>C </a:t>
                  </a:r>
                  <a:endParaRPr lang="pl-PL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5729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207167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5400000">
            <a:off x="1393009" y="38219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5400000">
            <a:off x="2071670" y="3786190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H    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 –  C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     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H    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u="sng" dirty="0" smtClean="0"/>
              <a:t>kwas</a:t>
            </a:r>
            <a:r>
              <a:rPr lang="pl-PL" sz="2800" dirty="0" smtClean="0">
                <a:solidFill>
                  <a:srgbClr val="000099"/>
                </a:solidFill>
              </a:rPr>
              <a:t> propan</a:t>
            </a:r>
            <a:r>
              <a:rPr lang="pl-PL" sz="2800" u="sng" dirty="0" smtClean="0"/>
              <a:t>owy</a:t>
            </a:r>
            <a:r>
              <a:rPr lang="pl-PL" sz="2800" dirty="0" smtClean="0"/>
              <a:t> </a:t>
            </a:r>
            <a:r>
              <a:rPr lang="pl-PL" sz="2800" dirty="0" smtClean="0">
                <a:solidFill>
                  <a:srgbClr val="000099"/>
                </a:solidFill>
              </a:rPr>
              <a:t>		kwas propionowy</a:t>
            </a:r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428860" y="2571744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</a:t>
                  </a:r>
                  <a:r>
                    <a:rPr lang="pl-PL" sz="2400" b="1" dirty="0" smtClean="0">
                      <a:latin typeface="Times New Roman" pitchFamily="18" charset="0"/>
                      <a:cs typeface="Times New Roman" pitchFamily="18" charset="0"/>
                    </a:rPr>
                    <a:t>C </a:t>
                  </a:r>
                  <a:endParaRPr lang="pl-PL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cxnSp>
        <p:nvCxnSpPr>
          <p:cNvPr id="14" name="Łącznik prosty 13"/>
          <p:cNvCxnSpPr/>
          <p:nvPr/>
        </p:nvCxnSpPr>
        <p:spPr>
          <a:xfrm rot="5400000">
            <a:off x="135729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2071670" y="278605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5400000">
            <a:off x="1393009" y="38219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5400000">
            <a:off x="2071670" y="3786190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	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kwas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butan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owy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kwas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butan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owy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kwas masłowy</a:t>
            </a:r>
            <a:endParaRPr lang="pl-PL" sz="2800" u="sn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	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58162" cy="1714512"/>
          </a:xfrm>
        </p:spPr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wzór ogólny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643338"/>
          </a:xfrm>
        </p:spPr>
        <p:txBody>
          <a:bodyPr/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2n+1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OOH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2n+1 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n – liczba atomów węgla w grupie alkilowej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endParaRPr lang="pl-PL" sz="2800" dirty="0"/>
          </a:p>
        </p:txBody>
      </p:sp>
      <p:grpSp>
        <p:nvGrpSpPr>
          <p:cNvPr id="13" name="Grupa 19"/>
          <p:cNvGrpSpPr>
            <a:grpSpLocks/>
          </p:cNvGrpSpPr>
          <p:nvPr/>
        </p:nvGrpSpPr>
        <p:grpSpPr bwMode="auto">
          <a:xfrm>
            <a:off x="6357950" y="1928802"/>
            <a:ext cx="1000132" cy="1285884"/>
            <a:chOff x="-1332656" y="2565518"/>
            <a:chExt cx="1277306" cy="1261016"/>
          </a:xfrm>
        </p:grpSpPr>
        <p:sp>
          <p:nvSpPr>
            <p:cNvPr id="14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15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16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18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19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0" name="pole tekstowe 19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17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pl-PL" sz="28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pl-PL" sz="28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kwas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pentan</a:t>
            </a:r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owy</a:t>
            </a:r>
            <a:endParaRPr lang="pl-PL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 5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	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 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kwas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pentan</a:t>
            </a:r>
            <a:r>
              <a:rPr lang="pl-PL" sz="2800" u="sng" dirty="0" err="1" smtClean="0">
                <a:latin typeface="Times New Roman" pitchFamily="18" charset="0"/>
                <a:cs typeface="Times New Roman" pitchFamily="18" charset="0"/>
              </a:rPr>
              <a:t>owy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kwas walerianowy</a:t>
            </a:r>
            <a:endParaRPr lang="pl-PL" sz="2800" u="sn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58162" cy="1714512"/>
          </a:xfrm>
        </p:spPr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wzór ogólny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643338"/>
          </a:xfrm>
        </p:spPr>
        <p:txBody>
          <a:bodyPr/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2n+1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OOH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2n+1 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n – liczba atomów węgla w grupie alkilowej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		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	grupa alkilowa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6357950" y="1928802"/>
            <a:ext cx="1000132" cy="1285884"/>
            <a:chOff x="-1332656" y="2565518"/>
            <a:chExt cx="1277306" cy="1261016"/>
          </a:xfrm>
        </p:grpSpPr>
        <p:sp>
          <p:nvSpPr>
            <p:cNvPr id="14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18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19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0" name="pole tekstowe 19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17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sp>
        <p:nvSpPr>
          <p:cNvPr id="22" name="Elipsa 21"/>
          <p:cNvSpPr/>
          <p:nvPr/>
        </p:nvSpPr>
        <p:spPr>
          <a:xfrm>
            <a:off x="4857752" y="4857760"/>
            <a:ext cx="928694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Elipsa 22"/>
          <p:cNvSpPr/>
          <p:nvPr/>
        </p:nvSpPr>
        <p:spPr>
          <a:xfrm>
            <a:off x="4786314" y="2357430"/>
            <a:ext cx="1643074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Elipsa 23"/>
          <p:cNvSpPr/>
          <p:nvPr/>
        </p:nvSpPr>
        <p:spPr>
          <a:xfrm>
            <a:off x="1071538" y="2357430"/>
            <a:ext cx="1643074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58162" cy="1714512"/>
          </a:xfrm>
        </p:spPr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wzór ogólny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643338"/>
          </a:xfrm>
        </p:spPr>
        <p:txBody>
          <a:bodyPr/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2n+1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OOH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2n+1 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n – liczba atomów węgla w grupie alkilowej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  R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 –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OOH	</a:t>
            </a:r>
            <a:r>
              <a:rPr lang="pl-PL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	grupa alkilowa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6357950" y="1928802"/>
            <a:ext cx="1000132" cy="1285884"/>
            <a:chOff x="-1332656" y="2565518"/>
            <a:chExt cx="1277306" cy="1261016"/>
          </a:xfrm>
        </p:grpSpPr>
        <p:sp>
          <p:nvSpPr>
            <p:cNvPr id="14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18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19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0" name="pole tekstowe 19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17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  <p:sp>
        <p:nvSpPr>
          <p:cNvPr id="21" name="Elipsa 20"/>
          <p:cNvSpPr/>
          <p:nvPr/>
        </p:nvSpPr>
        <p:spPr>
          <a:xfrm>
            <a:off x="1214414" y="4857760"/>
            <a:ext cx="928694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4857752" y="4857760"/>
            <a:ext cx="928694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Elipsa 22"/>
          <p:cNvSpPr/>
          <p:nvPr/>
        </p:nvSpPr>
        <p:spPr>
          <a:xfrm>
            <a:off x="4786314" y="2357430"/>
            <a:ext cx="1643074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Elipsa 23"/>
          <p:cNvSpPr/>
          <p:nvPr/>
        </p:nvSpPr>
        <p:spPr>
          <a:xfrm>
            <a:off x="1071538" y="2357430"/>
            <a:ext cx="1643074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     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16" name="Grupa 19"/>
          <p:cNvGrpSpPr>
            <a:grpSpLocks/>
          </p:cNvGrpSpPr>
          <p:nvPr/>
        </p:nvGrpSpPr>
        <p:grpSpPr bwMode="auto">
          <a:xfrm>
            <a:off x="2214546" y="1571612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18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19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     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214546" y="1571612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     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214546" y="1571612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Kwasy karboksylowe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     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sz="28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kwas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pl-PL" sz="28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owy</a:t>
            </a:r>
            <a:r>
              <a:rPr lang="pl-PL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2214546" y="1571612"/>
            <a:ext cx="1000132" cy="1285884"/>
            <a:chOff x="-1332656" y="2565518"/>
            <a:chExt cx="1277306" cy="1261016"/>
          </a:xfrm>
        </p:grpSpPr>
        <p:sp>
          <p:nvSpPr>
            <p:cNvPr id="17" name="pole tekstowe 7"/>
            <p:cNvSpPr txBox="1">
              <a:spLocks noChangeArrowheads="1"/>
            </p:cNvSpPr>
            <p:nvPr/>
          </p:nvSpPr>
          <p:spPr bwMode="auto">
            <a:xfrm>
              <a:off x="-717711" y="3364869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lang="pl-PL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4" name="Grupa 11"/>
            <p:cNvGrpSpPr>
              <a:grpSpLocks/>
            </p:cNvGrpSpPr>
            <p:nvPr/>
          </p:nvGrpSpPr>
          <p:grpSpPr bwMode="auto">
            <a:xfrm>
              <a:off x="-1332656" y="2565518"/>
              <a:ext cx="946126" cy="1098309"/>
              <a:chOff x="-1332656" y="2565518"/>
              <a:chExt cx="946126" cy="1098309"/>
            </a:xfrm>
          </p:grpSpPr>
          <p:grpSp>
            <p:nvGrpSpPr>
              <p:cNvPr id="5" name="Grupa 9"/>
              <p:cNvGrpSpPr>
                <a:grpSpLocks/>
              </p:cNvGrpSpPr>
              <p:nvPr/>
            </p:nvGrpSpPr>
            <p:grpSpPr bwMode="auto">
              <a:xfrm>
                <a:off x="-1332656" y="2565518"/>
                <a:ext cx="946126" cy="893099"/>
                <a:chOff x="-1332656" y="2565518"/>
                <a:chExt cx="946126" cy="893099"/>
              </a:xfrm>
            </p:grpSpPr>
            <p:sp>
              <p:nvSpPr>
                <p:cNvPr id="21" name="pole tekstowe 3"/>
                <p:cNvSpPr txBox="1">
                  <a:spLocks noChangeArrowheads="1"/>
                </p:cNvSpPr>
                <p:nvPr/>
              </p:nvSpPr>
              <p:spPr bwMode="auto">
                <a:xfrm>
                  <a:off x="-1332656" y="2996952"/>
                  <a:ext cx="7152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latin typeface="Times New Roman" pitchFamily="18" charset="0"/>
                      <a:cs typeface="Times New Roman" pitchFamily="18" charset="0"/>
                    </a:rPr>
                    <a:t>– C </a:t>
                  </a:r>
                </a:p>
              </p:txBody>
            </p:sp>
            <p:pic>
              <p:nvPicPr>
                <p:cNvPr id="22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2152109">
                  <a:off x="-963380" y="2843870"/>
                  <a:ext cx="379707" cy="365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3" name="pole tekstowe 22"/>
                <p:cNvSpPr txBox="1">
                  <a:spLocks noChangeArrowheads="1"/>
                </p:cNvSpPr>
                <p:nvPr/>
              </p:nvSpPr>
              <p:spPr bwMode="auto">
                <a:xfrm>
                  <a:off x="-810044" y="2565518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24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pl-PL" sz="24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20" name="pole tekstowe 17"/>
              <p:cNvSpPr txBox="1">
                <a:spLocks noChangeArrowheads="1"/>
              </p:cNvSpPr>
              <p:nvPr/>
            </p:nvSpPr>
            <p:spPr bwMode="auto">
              <a:xfrm rot="7986023">
                <a:off x="-875072" y="3265639"/>
                <a:ext cx="324688" cy="47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/>
                  <a:t>|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128</Words>
  <Application>Microsoft Office PowerPoint</Application>
  <PresentationFormat>Pokaz na ekranie (4:3)</PresentationFormat>
  <Paragraphs>295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Szereg homologiczny  kwasów karboksylowych </vt:lpstr>
      <vt:lpstr>      Kwasy karboksylowe        </vt:lpstr>
      <vt:lpstr>      Kwasy karboksylowe wzór ogólny        </vt:lpstr>
      <vt:lpstr>      Kwasy karboksylowe wzór ogólny        </vt:lpstr>
      <vt:lpstr>      Kwasy karboksylowe wzór ogólny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  <vt:lpstr>      Kwasy karboksylowe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Kwasy karboksylowe</dc:title>
  <dc:creator>Staszek</dc:creator>
  <cp:lastModifiedBy>Małgorzata</cp:lastModifiedBy>
  <cp:revision>90</cp:revision>
  <dcterms:created xsi:type="dcterms:W3CDTF">2011-01-09T20:43:49Z</dcterms:created>
  <dcterms:modified xsi:type="dcterms:W3CDTF">2020-05-12T19:23:53Z</dcterms:modified>
</cp:coreProperties>
</file>