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Source Code Pro" panose="020B0509030403020204" pitchFamily="49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FFDCA-597F-47B8-9BB4-B6F748472084}" v="2" dt="2022-04-25T18:59:26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5c5aa21c2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5c5aa21c2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5c5aa21c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5c5aa21c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5c5aa21c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5c5aa21c2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5c5aa21c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5c5aa21c2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5c5aa21c2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5c5aa21c2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5c5aa21c2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5c5aa21c2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5c5aa21c2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5c5aa21c2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5c5aa21c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5c5aa21c2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5c5aa21c2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5c5aa21c2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35842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6408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280176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455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16921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41438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4337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2654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18113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068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405194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248191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201611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42074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901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4921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27579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35834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2906554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drive.google.com/file/d/1s5XQukFvvMTM31qcgzTBJm-0I0MWZ8hj/view" TargetMode="External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406075" y="329225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7200" dirty="0">
                <a:solidFill>
                  <a:schemeClr val="bg1"/>
                </a:solidFill>
                <a:latin typeface="Algerian" panose="04020705040A02060702" pitchFamily="82" charset="0"/>
                <a:ea typeface="Arial"/>
                <a:cs typeface="Arial"/>
                <a:sym typeface="Arial"/>
              </a:rPr>
              <a:t>CZECHY</a:t>
            </a:r>
            <a:endParaRPr sz="7200" dirty="0">
              <a:solidFill>
                <a:schemeClr val="bg1"/>
              </a:solidFill>
              <a:latin typeface="Algerian" panose="04020705040A02060702" pitchFamily="82" charset="0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248775" y="385895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INFORMACJE i CIEKAWOSTKI</a:t>
            </a:r>
            <a:endParaRPr dirty="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2400" y="956125"/>
            <a:ext cx="1972316" cy="20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075" y="956125"/>
            <a:ext cx="1972316" cy="200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dirty="0">
                <a:solidFill>
                  <a:schemeClr val="bg1"/>
                </a:solidFill>
                <a:latin typeface="Algerian" panose="04020705040A02060702" pitchFamily="82" charset="0"/>
                <a:ea typeface="Arial"/>
                <a:cs typeface="Arial"/>
                <a:sym typeface="Arial"/>
              </a:rPr>
              <a:t>CIEKAWOSTKI O CZECHACH</a:t>
            </a:r>
            <a:endParaRPr sz="4800" dirty="0">
              <a:solidFill>
                <a:schemeClr val="bg1"/>
              </a:solidFill>
              <a:latin typeface="Algerian" panose="04020705040A02060702" pitchFamily="82" charset="0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460383" y="1191503"/>
            <a:ext cx="8520600" cy="38191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" sz="2000" dirty="0">
                <a:solidFill>
                  <a:schemeClr val="accent1"/>
                </a:solidFill>
                <a:latin typeface="+mn-lt"/>
                <a:ea typeface="Roboto"/>
                <a:cs typeface="Roboto"/>
                <a:sym typeface="Roboto"/>
              </a:rPr>
              <a:t>Republika Czeska liczyły 10,5 mln mieszkańców.</a:t>
            </a:r>
            <a:endParaRPr sz="2000" dirty="0">
              <a:solidFill>
                <a:schemeClr val="accent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342900" lvl="0" algn="ctr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" sz="2000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72% ludzi to chrześcijanie. Wiele osób to ateiści, co oznacza, że nie wierzą w Boga.</a:t>
            </a:r>
            <a:endParaRPr sz="2000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342900" lvl="0" algn="ctr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" sz="2000" dirty="0">
                <a:solidFill>
                  <a:schemeClr val="accent1"/>
                </a:solidFill>
                <a:latin typeface="+mn-lt"/>
                <a:ea typeface="Roboto"/>
                <a:cs typeface="Roboto"/>
                <a:sym typeface="Roboto"/>
              </a:rPr>
              <a:t>Wzgórza i góry pokrywają około 95% powierzchni kraju.</a:t>
            </a:r>
            <a:endParaRPr sz="2000" dirty="0">
              <a:solidFill>
                <a:schemeClr val="accent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342900" lvl="0" algn="ctr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" sz="2000" dirty="0">
                <a:solidFill>
                  <a:schemeClr val="accent1"/>
                </a:solidFill>
                <a:latin typeface="+mn-lt"/>
                <a:ea typeface="Roboto"/>
                <a:cs typeface="Roboto"/>
                <a:sym typeface="Roboto"/>
              </a:rPr>
              <a:t>Najpopularniejsze sporty w Republice Czeskiej to hokej na lodzie, piłka nożna, tenis, koszykówka, siatkówka, piłka ręczna i lekkoatletyka.</a:t>
            </a:r>
            <a:endParaRPr sz="2000" dirty="0">
              <a:solidFill>
                <a:schemeClr val="accent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342900" lvl="0" algn="ctr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" sz="2000" dirty="0">
                <a:solidFill>
                  <a:schemeClr val="accent1"/>
                </a:solidFill>
                <a:latin typeface="+mn-lt"/>
                <a:ea typeface="Roboto"/>
                <a:cs typeface="Roboto"/>
                <a:sym typeface="Roboto"/>
              </a:rPr>
              <a:t>Piwo warzone jest w Czechach od 1118 roku, kraj ten ma jeden z najwyższych na świecie wskaźników spożycia piwa na głowę mieszkańca.</a:t>
            </a:r>
            <a:endParaRPr sz="2000" dirty="0">
              <a:solidFill>
                <a:schemeClr val="accent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312D8A-C586-4438-90DA-8F3D7416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378" y="251975"/>
            <a:ext cx="6619243" cy="1436735"/>
          </a:xfrm>
        </p:spPr>
        <p:txBody>
          <a:bodyPr/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Algerian" panose="04020705040A02060702" pitchFamily="82" charset="0"/>
              </a:rPr>
              <a:t>ZA UWAGĘ DZIĘKUJĄ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114260-3CBE-47CB-B89C-5FB9F4AC3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377" y="2249099"/>
            <a:ext cx="6619244" cy="231501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accent1"/>
                </a:solidFill>
              </a:rPr>
              <a:t>IGOR KACZOR</a:t>
            </a:r>
          </a:p>
          <a:p>
            <a:pPr marL="342900" indent="-342900" algn="r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accent1"/>
                </a:solidFill>
              </a:rPr>
              <a:t>JAKUB KOPYCKI</a:t>
            </a:r>
          </a:p>
          <a:p>
            <a:pPr algn="r"/>
            <a:endParaRPr lang="pl-PL" sz="2400" dirty="0">
              <a:solidFill>
                <a:schemeClr val="accent1"/>
              </a:solidFill>
            </a:endParaRPr>
          </a:p>
          <a:p>
            <a:pPr algn="ctr"/>
            <a:r>
              <a:rPr lang="pl-PL" dirty="0">
                <a:solidFill>
                  <a:schemeClr val="accent1"/>
                </a:solidFill>
              </a:rPr>
              <a:t> </a:t>
            </a:r>
            <a:r>
              <a:rPr lang="pl-PL" sz="1800" dirty="0">
                <a:solidFill>
                  <a:schemeClr val="accent1"/>
                </a:solidFill>
              </a:rPr>
              <a:t>KLASA 5B </a:t>
            </a:r>
          </a:p>
        </p:txBody>
      </p:sp>
    </p:spTree>
    <p:extLst>
      <p:ext uri="{BB962C8B-B14F-4D97-AF65-F5344CB8AC3E}">
        <p14:creationId xmlns:p14="http://schemas.microsoft.com/office/powerpoint/2010/main" val="28448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dirty="0">
                <a:solidFill>
                  <a:schemeClr val="bg1"/>
                </a:solidFill>
                <a:latin typeface="Algerian" panose="04020705040A02060702" pitchFamily="82" charset="0"/>
                <a:ea typeface="Arial"/>
                <a:cs typeface="Arial"/>
                <a:sym typeface="Arial"/>
              </a:rPr>
              <a:t>STOLICA CZECH </a:t>
            </a:r>
            <a:endParaRPr sz="4800" dirty="0">
              <a:solidFill>
                <a:schemeClr val="bg1"/>
              </a:solidFill>
              <a:latin typeface="Algerian" panose="04020705040A02060702" pitchFamily="82" charset="0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455100"/>
            <a:ext cx="4067012" cy="2804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400" dirty="0">
                <a:solidFill>
                  <a:schemeClr val="accent1"/>
                </a:solidFill>
              </a:rPr>
              <a:t>STOLICĄ CZECH JEST </a:t>
            </a:r>
            <a:br>
              <a:rPr lang="pl" sz="2400" dirty="0">
                <a:solidFill>
                  <a:schemeClr val="accent1"/>
                </a:solidFill>
              </a:rPr>
            </a:br>
            <a:r>
              <a:rPr lang="pl" sz="2400" dirty="0">
                <a:solidFill>
                  <a:schemeClr val="accent1"/>
                </a:solidFill>
              </a:rPr>
              <a:t>PRAGA. JEST TO PIĘKNE</a:t>
            </a:r>
            <a:br>
              <a:rPr lang="pl" sz="2400" dirty="0">
                <a:solidFill>
                  <a:schemeClr val="accent1"/>
                </a:solidFill>
              </a:rPr>
            </a:br>
            <a:r>
              <a:rPr lang="pl" sz="2400" dirty="0">
                <a:solidFill>
                  <a:schemeClr val="accent1"/>
                </a:solidFill>
              </a:rPr>
              <a:t>MIASTO POŁOŻONE</a:t>
            </a:r>
            <a:br>
              <a:rPr lang="pl" sz="2400" dirty="0">
                <a:solidFill>
                  <a:schemeClr val="accent1"/>
                </a:solidFill>
              </a:rPr>
            </a:br>
            <a:r>
              <a:rPr lang="pl" sz="2400" dirty="0">
                <a:solidFill>
                  <a:schemeClr val="accent1"/>
                </a:solidFill>
              </a:rPr>
              <a:t>NA ZACHODZIE</a:t>
            </a:r>
            <a:br>
              <a:rPr lang="pl" sz="2400" dirty="0">
                <a:solidFill>
                  <a:schemeClr val="accent1"/>
                </a:solidFill>
              </a:rPr>
            </a:br>
            <a:r>
              <a:rPr lang="pl" sz="2400" dirty="0">
                <a:solidFill>
                  <a:schemeClr val="accent1"/>
                </a:solidFill>
              </a:rPr>
              <a:t>PAŃSTWA</a:t>
            </a:r>
            <a:endParaRPr sz="2400" dirty="0">
              <a:solidFill>
                <a:schemeClr val="accent1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55100"/>
            <a:ext cx="4429851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98276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dirty="0">
                <a:solidFill>
                  <a:schemeClr val="bg1"/>
                </a:solidFill>
                <a:latin typeface="Algerian" panose="04020705040A02060702" pitchFamily="82" charset="0"/>
                <a:ea typeface="Arial"/>
                <a:cs typeface="Arial"/>
                <a:sym typeface="Arial"/>
              </a:rPr>
              <a:t>GRANICE  CZECH</a:t>
            </a:r>
            <a:endParaRPr sz="4800" dirty="0">
              <a:solidFill>
                <a:schemeClr val="bg1"/>
              </a:solidFill>
              <a:latin typeface="Algerian" panose="04020705040A02060702" pitchFamily="82" charset="0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225124" y="1271362"/>
            <a:ext cx="4324725" cy="31198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dirty="0">
                <a:solidFill>
                  <a:schemeClr val="accent1"/>
                </a:solidFill>
              </a:rPr>
              <a:t>CZESKA GRANICA MA</a:t>
            </a:r>
            <a:br>
              <a:rPr lang="pl" sz="2200" dirty="0">
                <a:solidFill>
                  <a:schemeClr val="accent1"/>
                </a:solidFill>
              </a:rPr>
            </a:br>
            <a:r>
              <a:rPr lang="pl" sz="2200" dirty="0">
                <a:solidFill>
                  <a:schemeClr val="accent1"/>
                </a:solidFill>
              </a:rPr>
              <a:t>DŁUGOŚĆ 2303 km </a:t>
            </a:r>
            <a:br>
              <a:rPr lang="pl" sz="2200" dirty="0">
                <a:solidFill>
                  <a:schemeClr val="accent1"/>
                </a:solidFill>
              </a:rPr>
            </a:br>
            <a:r>
              <a:rPr lang="pl" sz="2200" dirty="0">
                <a:solidFill>
                  <a:schemeClr val="accent1"/>
                </a:solidFill>
              </a:rPr>
              <a:t>CZECHY SĄSIADUJĄ</a:t>
            </a:r>
            <a:br>
              <a:rPr lang="pl" sz="2200" dirty="0">
                <a:solidFill>
                  <a:schemeClr val="accent1"/>
                </a:solidFill>
              </a:rPr>
            </a:br>
            <a:r>
              <a:rPr lang="pl" sz="2200" dirty="0">
                <a:solidFill>
                  <a:schemeClr val="accent1"/>
                </a:solidFill>
              </a:rPr>
              <a:t>Z POLSKĄ, NIEMCAMI ORAZ AUSRIĄ </a:t>
            </a:r>
            <a:r>
              <a:rPr lang="pl" sz="2400" dirty="0">
                <a:solidFill>
                  <a:schemeClr val="accent1"/>
                </a:solidFill>
              </a:rPr>
              <a:t>I SŁOWACJĄ</a:t>
            </a:r>
            <a:endParaRPr sz="2400" dirty="0">
              <a:solidFill>
                <a:schemeClr val="accent1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8576" y="1271363"/>
            <a:ext cx="4401224" cy="31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230459"/>
            <a:ext cx="8520600" cy="8633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dirty="0">
                <a:solidFill>
                  <a:schemeClr val="bg1"/>
                </a:solidFill>
                <a:latin typeface="Algerian" panose="04020705040A02060702" pitchFamily="82" charset="0"/>
                <a:ea typeface="Arial"/>
                <a:cs typeface="Arial"/>
                <a:sym typeface="Arial"/>
              </a:rPr>
              <a:t>JĘZYK CZESKI</a:t>
            </a:r>
            <a:endParaRPr sz="4800" dirty="0">
              <a:solidFill>
                <a:schemeClr val="bg1"/>
              </a:solidFill>
              <a:latin typeface="Algerian" panose="04020705040A02060702" pitchFamily="82" charset="0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591227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dirty="0">
                <a:solidFill>
                  <a:schemeClr val="accent1"/>
                </a:solidFill>
              </a:rPr>
              <a:t>OFICJALNYM JĘZYKIEM</a:t>
            </a:r>
            <a:br>
              <a:rPr lang="pl" sz="2400" dirty="0">
                <a:solidFill>
                  <a:schemeClr val="accent1"/>
                </a:solidFill>
              </a:rPr>
            </a:br>
            <a:r>
              <a:rPr lang="pl" sz="2400" dirty="0">
                <a:solidFill>
                  <a:schemeClr val="accent1"/>
                </a:solidFill>
              </a:rPr>
              <a:t>W CZECHACH JEST</a:t>
            </a:r>
            <a:br>
              <a:rPr lang="pl" sz="2400" dirty="0">
                <a:solidFill>
                  <a:schemeClr val="accent1"/>
                </a:solidFill>
              </a:rPr>
            </a:br>
            <a:r>
              <a:rPr lang="pl" sz="2400" dirty="0">
                <a:solidFill>
                  <a:schemeClr val="accent1"/>
                </a:solidFill>
              </a:rPr>
              <a:t>JĘZYK CZESKI, ALFABET CZESKI SKŁADA SIĘ </a:t>
            </a:r>
            <a:br>
              <a:rPr lang="pl" sz="2400" dirty="0">
                <a:solidFill>
                  <a:schemeClr val="accent1"/>
                </a:solidFill>
              </a:rPr>
            </a:br>
            <a:r>
              <a:rPr lang="pl" sz="2400" dirty="0">
                <a:solidFill>
                  <a:schemeClr val="accent1"/>
                </a:solidFill>
              </a:rPr>
              <a:t>Z 42 LITER</a:t>
            </a:r>
            <a:br>
              <a:rPr lang="pl" sz="2400" dirty="0">
                <a:solidFill>
                  <a:schemeClr val="accent1"/>
                </a:solidFill>
              </a:rPr>
            </a:br>
            <a:endParaRPr sz="2400" dirty="0">
              <a:solidFill>
                <a:schemeClr val="accent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581" y="1228675"/>
            <a:ext cx="5022025" cy="3224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4988846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dirty="0">
                <a:solidFill>
                  <a:schemeClr val="bg1"/>
                </a:solidFill>
                <a:latin typeface="Algerian" panose="04020705040A02060702" pitchFamily="82" charset="0"/>
                <a:ea typeface="Arial"/>
                <a:cs typeface="Arial"/>
                <a:sym typeface="Arial"/>
              </a:rPr>
              <a:t>     HYMN CZECH</a:t>
            </a:r>
            <a:endParaRPr sz="4800" dirty="0">
              <a:solidFill>
                <a:schemeClr val="bg1"/>
              </a:solidFill>
              <a:latin typeface="Algerian" panose="04020705040A02060702" pitchFamily="82" charset="0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2650" y="57363"/>
            <a:ext cx="3349650" cy="502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 title="hymn-czech-ceska-hymna-czech-anthem-czenpl-text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90625" y="3387000"/>
            <a:ext cx="956900" cy="9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513825" y="1356300"/>
            <a:ext cx="4125082" cy="2256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513825" y="1329336"/>
            <a:ext cx="4206858" cy="241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HYMNEM CZECH JEST</a:t>
            </a:r>
            <a:endParaRPr sz="2400" dirty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,,GDZIE JEST MÓJ DOM”</a:t>
            </a:r>
            <a:endParaRPr sz="2400" dirty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AUTOREM TEGO UTWORU</a:t>
            </a:r>
            <a:endParaRPr sz="2400" dirty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JEST Josef Kajetán Tyl</a:t>
            </a:r>
            <a:endParaRPr sz="2400" dirty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oraz František Jan Škroup</a:t>
            </a:r>
            <a:endParaRPr sz="2400" dirty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2"/>
              </a:solidFill>
              <a:highlight>
                <a:schemeClr val="dk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3" name="Czech Republic National Anthem English lyrics (320 kbps)">
            <a:hlinkClick r:id="" action="ppaction://media"/>
            <a:extLst>
              <a:ext uri="{FF2B5EF4-FFF2-40B4-BE49-F238E27FC236}">
                <a16:creationId xmlns:a16="http://schemas.microsoft.com/office/drawing/2014/main" id="{C7035EF2-2943-443E-8292-25732893A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18760" y="3639959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445515" y="197713"/>
            <a:ext cx="7813822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dirty="0">
                <a:solidFill>
                  <a:schemeClr val="bg1"/>
                </a:solidFill>
                <a:latin typeface="Algerian" panose="04020705040A02060702" pitchFamily="82" charset="0"/>
                <a:ea typeface="Arial"/>
                <a:cs typeface="Arial"/>
                <a:sym typeface="Arial"/>
              </a:rPr>
              <a:t>FLAGA CZECH</a:t>
            </a:r>
            <a:endParaRPr sz="4800" dirty="0">
              <a:solidFill>
                <a:schemeClr val="bg1"/>
              </a:solidFill>
              <a:latin typeface="Algerian" panose="04020705040A02060702" pitchFamily="82" charset="0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458636"/>
            <a:ext cx="4037276" cy="3110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000" dirty="0">
                <a:solidFill>
                  <a:schemeClr val="accent1"/>
                </a:solidFill>
              </a:rPr>
              <a:t>FLAGA CZECH SKŁADA</a:t>
            </a:r>
            <a:br>
              <a:rPr lang="pl" sz="2000" dirty="0">
                <a:solidFill>
                  <a:schemeClr val="accent1"/>
                </a:solidFill>
              </a:rPr>
            </a:br>
            <a:r>
              <a:rPr lang="pl" sz="2000" dirty="0">
                <a:solidFill>
                  <a:schemeClr val="accent1"/>
                </a:solidFill>
              </a:rPr>
              <a:t>SIĘ Z NIEBIESKIEGO</a:t>
            </a:r>
            <a:br>
              <a:rPr lang="pl" sz="2000" dirty="0">
                <a:solidFill>
                  <a:schemeClr val="accent1"/>
                </a:solidFill>
              </a:rPr>
            </a:br>
            <a:r>
              <a:rPr lang="pl" sz="2000" dirty="0">
                <a:solidFill>
                  <a:schemeClr val="accent1"/>
                </a:solidFill>
              </a:rPr>
              <a:t>TRÓJKĄTA PO LEWEJ</a:t>
            </a:r>
            <a:br>
              <a:rPr lang="pl" sz="2000" dirty="0">
                <a:solidFill>
                  <a:schemeClr val="accent1"/>
                </a:solidFill>
              </a:rPr>
            </a:br>
            <a:r>
              <a:rPr lang="pl" sz="2000" dirty="0">
                <a:solidFill>
                  <a:schemeClr val="accent1"/>
                </a:solidFill>
              </a:rPr>
              <a:t>STRONIE ORAZ </a:t>
            </a:r>
            <a:br>
              <a:rPr lang="pl" sz="2000" dirty="0">
                <a:solidFill>
                  <a:schemeClr val="accent1"/>
                </a:solidFill>
              </a:rPr>
            </a:br>
            <a:r>
              <a:rPr lang="pl" sz="2000" dirty="0">
                <a:solidFill>
                  <a:schemeClr val="accent1"/>
                </a:solidFill>
              </a:rPr>
              <a:t>BIAŁO-CZERWONYCH </a:t>
            </a:r>
            <a:br>
              <a:rPr lang="pl" sz="2000" dirty="0">
                <a:solidFill>
                  <a:schemeClr val="accent1"/>
                </a:solidFill>
              </a:rPr>
            </a:br>
            <a:r>
              <a:rPr lang="pl" sz="2000" dirty="0">
                <a:solidFill>
                  <a:schemeClr val="accent1"/>
                </a:solidFill>
              </a:rPr>
              <a:t>PASÓW</a:t>
            </a:r>
            <a:endParaRPr sz="2000" dirty="0">
              <a:solidFill>
                <a:schemeClr val="accent1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1955" y="1458637"/>
            <a:ext cx="4350345" cy="3110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dirty="0">
                <a:solidFill>
                  <a:schemeClr val="bg1"/>
                </a:solidFill>
                <a:latin typeface="Algerian" panose="04020705040A02060702" pitchFamily="82" charset="0"/>
                <a:ea typeface="Arial"/>
                <a:cs typeface="Arial"/>
                <a:sym typeface="Arial"/>
              </a:rPr>
              <a:t>WALUTA  CZECH</a:t>
            </a:r>
            <a:endParaRPr sz="4800" dirty="0">
              <a:solidFill>
                <a:schemeClr val="bg1"/>
              </a:solidFill>
              <a:latin typeface="Algerian" panose="04020705040A02060702" pitchFamily="82" charset="0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337449"/>
            <a:ext cx="3836554" cy="3231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dirty="0">
                <a:solidFill>
                  <a:schemeClr val="accent1"/>
                </a:solidFill>
              </a:rPr>
              <a:t>OFICJALNĄ WALUTĄ W </a:t>
            </a:r>
            <a:endParaRPr sz="2400" dirty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400" dirty="0">
                <a:solidFill>
                  <a:schemeClr val="accent1"/>
                </a:solidFill>
              </a:rPr>
              <a:t>CZECHACH JEST KORONA </a:t>
            </a:r>
            <a:endParaRPr sz="2400" dirty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400" dirty="0">
                <a:solidFill>
                  <a:schemeClr val="accent1"/>
                </a:solidFill>
              </a:rPr>
              <a:t>CZESKA. </a:t>
            </a: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400" dirty="0">
                <a:solidFill>
                  <a:schemeClr val="accent1"/>
                </a:solidFill>
              </a:rPr>
              <a:t>MA ONA WARTOŚĆ</a:t>
            </a:r>
            <a:endParaRPr sz="2400" dirty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2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0,19 ZŁOTEGO</a:t>
            </a:r>
            <a:endParaRPr sz="2100" dirty="0">
              <a:solidFill>
                <a:schemeClr val="accent1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7950" y="1337450"/>
            <a:ext cx="4735065" cy="308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dirty="0">
                <a:solidFill>
                  <a:schemeClr val="bg1"/>
                </a:solidFill>
                <a:latin typeface="Algerian" panose="04020705040A02060702" pitchFamily="82" charset="0"/>
                <a:ea typeface="Arial"/>
                <a:cs typeface="Arial"/>
                <a:sym typeface="Arial"/>
              </a:rPr>
              <a:t>PREZYDENT CZECH</a:t>
            </a:r>
            <a:endParaRPr sz="4800" dirty="0">
              <a:solidFill>
                <a:schemeClr val="bg1"/>
              </a:solidFill>
              <a:latin typeface="Algerian" panose="04020705040A02060702" pitchFamily="82" charset="0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285887"/>
            <a:ext cx="4475890" cy="3282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dirty="0">
                <a:solidFill>
                  <a:schemeClr val="accent1"/>
                </a:solidFill>
              </a:rPr>
              <a:t>OBECNĄ GŁOWĄ PAŃSTWA</a:t>
            </a:r>
            <a:endParaRPr sz="2200" dirty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200" dirty="0">
                <a:solidFill>
                  <a:schemeClr val="accent1"/>
                </a:solidFill>
              </a:rPr>
              <a:t>JEST Miloš Zeman, KTÓRY</a:t>
            </a:r>
            <a:endParaRPr sz="2200" dirty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200" dirty="0">
                <a:solidFill>
                  <a:schemeClr val="accent1"/>
                </a:solidFill>
              </a:rPr>
              <a:t>JEST PREZYDENTEM CZECH </a:t>
            </a:r>
            <a:endParaRPr sz="2200" dirty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2200" dirty="0">
                <a:solidFill>
                  <a:schemeClr val="accent1"/>
                </a:solidFill>
              </a:rPr>
              <a:t>OD 2013 r., MA 77 LAT</a:t>
            </a:r>
            <a:endParaRPr sz="2200" dirty="0">
              <a:solidFill>
                <a:schemeClr val="accent1"/>
              </a:solidFill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668" y="1419922"/>
            <a:ext cx="4029307" cy="282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74300" y="13457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b="0" dirty="0">
                <a:solidFill>
                  <a:schemeClr val="bg1"/>
                </a:solidFill>
                <a:latin typeface="Algerian" panose="04020705040A02060702" pitchFamily="82" charset="0"/>
                <a:ea typeface="Arial"/>
                <a:cs typeface="Arial"/>
                <a:sym typeface="Arial"/>
              </a:rPr>
              <a:t>EDUKACJA W CZECHACH</a:t>
            </a:r>
            <a:endParaRPr sz="4800" dirty="0">
              <a:solidFill>
                <a:schemeClr val="bg1"/>
              </a:solidFill>
              <a:latin typeface="Algerian" panose="04020705040A02060702" pitchFamily="82" charset="0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163551" y="1122556"/>
            <a:ext cx="8520600" cy="37468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PRZEDSZKOLA OBEJMUJĄ DZIECI OD 3 DO 6 LAT.</a:t>
            </a:r>
            <a:endParaRPr sz="2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SZKOŁY PODSTAWOWE ORAZ GIMNAZJA OBEJMUJĄ DZIECI</a:t>
            </a:r>
            <a:endParaRPr sz="2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OD 6 DO 15 LAT.</a:t>
            </a:r>
            <a:endParaRPr sz="2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SZKOŁY ŚREDNIE OBEJMUJĄ OSOBY OD 15 DO 18/19 LAT (ZALEŻNE OD</a:t>
            </a:r>
            <a:endParaRPr sz="2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WYBORU SZKOŁY).</a:t>
            </a:r>
            <a:endParaRPr sz="2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OBOWIĄZEK NAUKI W SZKOŁACH NASTĘPUJE OD 6 ROKU ŻYCIA</a:t>
            </a:r>
            <a:endParaRPr sz="2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 TRWA 9 LAT.</a:t>
            </a:r>
            <a:endParaRPr sz="2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400" dirty="0">
              <a:highlight>
                <a:schemeClr val="dk1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</TotalTime>
  <Words>294</Words>
  <Application>Microsoft Office PowerPoint</Application>
  <PresentationFormat>Pokaz na ekranie (16:9)</PresentationFormat>
  <Paragraphs>46</Paragraphs>
  <Slides>11</Slides>
  <Notes>10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Source Code Pro</vt:lpstr>
      <vt:lpstr>Algerian</vt:lpstr>
      <vt:lpstr>Wingdings 3</vt:lpstr>
      <vt:lpstr>Arial</vt:lpstr>
      <vt:lpstr>Wingdings</vt:lpstr>
      <vt:lpstr>Century Gothic</vt:lpstr>
      <vt:lpstr>Jon</vt:lpstr>
      <vt:lpstr>CZECHY</vt:lpstr>
      <vt:lpstr>STOLICA CZECH </vt:lpstr>
      <vt:lpstr>GRANICE  CZECH</vt:lpstr>
      <vt:lpstr>JĘZYK CZESKI</vt:lpstr>
      <vt:lpstr>     HYMN CZECH</vt:lpstr>
      <vt:lpstr>FLAGA CZECH</vt:lpstr>
      <vt:lpstr>WALUTA  CZECH</vt:lpstr>
      <vt:lpstr>PREZYDENT CZECH</vt:lpstr>
      <vt:lpstr>EDUKACJA W CZECHACH</vt:lpstr>
      <vt:lpstr>CIEKAWOSTKI O CZECHACH</vt:lpstr>
      <vt:lpstr>ZA UWAGĘ DZIĘKUJĄ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CZECHY</dc:title>
  <dc:creator>MONIKA KACZOR</dc:creator>
  <cp:lastModifiedBy>MONIKA KACZOR</cp:lastModifiedBy>
  <cp:revision>3</cp:revision>
  <dcterms:modified xsi:type="dcterms:W3CDTF">2022-04-25T19:01:23Z</dcterms:modified>
</cp:coreProperties>
</file>